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85" r:id="rId2"/>
    <p:sldId id="373" r:id="rId3"/>
    <p:sldId id="374" r:id="rId4"/>
    <p:sldId id="388" r:id="rId5"/>
    <p:sldId id="390" r:id="rId6"/>
    <p:sldId id="262" r:id="rId7"/>
    <p:sldId id="263" r:id="rId8"/>
    <p:sldId id="256" r:id="rId9"/>
    <p:sldId id="375" r:id="rId10"/>
    <p:sldId id="386" r:id="rId11"/>
    <p:sldId id="378" r:id="rId12"/>
    <p:sldId id="387" r:id="rId13"/>
    <p:sldId id="39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9"/>
    <a:srgbClr val="9B9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2" d="100"/>
          <a:sy n="82" d="100"/>
        </p:scale>
        <p:origin x="662"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C002-CFDD-0FDE-0594-8EEC3A5644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BE9938-CDFA-CE9C-5FB0-5CDA21723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F125B9-C4D4-53CA-9909-6ED1629FA2BE}"/>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DCD734E6-47D3-08BD-9080-42A220478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1586A-AA1F-9FBF-1B15-5F7D76F2B119}"/>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60530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E2F1-879E-3B98-10E1-11AA397FF1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BC0E4C-047B-164E-B77B-8776CFF45A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795B0-4AE8-2A2D-99F6-549C8ABC995F}"/>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A3494522-8EA2-AE38-AE3B-99B95C3AC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71095-890A-829F-5058-AFA5C3D64C9E}"/>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63884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7ECB-F736-C888-9B73-020B22EE67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136E65-5083-7083-4016-72DB146AA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762B0-FE14-67DA-D6BD-57024248A4DC}"/>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D849E26A-447D-3BE2-76B9-5C1768E2E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40E1B-6E4F-7B91-A328-2A5207A0F768}"/>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656908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CB69-37F8-1AE8-E059-FC3BC70ECC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1CD984-EE1C-D721-0BC6-11B2EAF323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6D8AD-9E68-EB69-B140-E36BEE6EC2CD}"/>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04844D4B-DB8C-2620-98A1-DE7D9300DB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5F11C-4377-2862-26D3-A7B8280B8A11}"/>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76645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E8DF-924C-B721-B53B-983FC5CDE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ACD244-A776-F068-9D4C-411C5347FF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47126-A154-B946-56E2-F4DD3D1FBCFD}"/>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31C3A63D-348B-06BE-F3B1-25A69874F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6E260-1226-5A07-D081-DA1EBED65FB7}"/>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99506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04A5-C214-AF51-5442-5D5B52F66B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9BE126-99D2-DEBB-1E45-2DE0532B07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54ADC-5A53-FCA6-0EB7-1597D17405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175E7B-116A-9F23-AF36-89CF28701393}"/>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6" name="Footer Placeholder 5">
            <a:extLst>
              <a:ext uri="{FF2B5EF4-FFF2-40B4-BE49-F238E27FC236}">
                <a16:creationId xmlns:a16="http://schemas.microsoft.com/office/drawing/2014/main" id="{2E331793-C3C2-7814-E70E-900C752860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76C55B-7110-5184-9A7B-52204A6E61C9}"/>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949265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0F45-9700-B549-97A8-03BEACB120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02B8E7-CC92-FDA5-2B1F-52F729BC2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8A2D65-B7E6-897A-8F5D-93AF5AA4D2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808DB2-D09E-7352-A35A-AAECD47BFF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7A21DC-A701-37AC-AAB5-872DD0D581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F21118-11CF-A1CF-BE3D-5DDE1DE0641C}"/>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8" name="Footer Placeholder 7">
            <a:extLst>
              <a:ext uri="{FF2B5EF4-FFF2-40B4-BE49-F238E27FC236}">
                <a16:creationId xmlns:a16="http://schemas.microsoft.com/office/drawing/2014/main" id="{1FE152B5-A5A2-6603-B5C2-F24019CC1B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F8AEC-C558-2BB2-4CF7-54ADF53A8003}"/>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603537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A2C13-BF6A-4DD8-B1E1-6550447883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49F7D-DCCA-E76E-600D-44107CAA0A30}"/>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4" name="Footer Placeholder 3">
            <a:extLst>
              <a:ext uri="{FF2B5EF4-FFF2-40B4-BE49-F238E27FC236}">
                <a16:creationId xmlns:a16="http://schemas.microsoft.com/office/drawing/2014/main" id="{7D2514AB-2192-902C-2ADE-036681B3D2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32CF9F-149A-76F1-9559-EAA307E89A55}"/>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95617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CB2C3-EEC8-5633-0B66-DB6DBFFB8152}"/>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3" name="Footer Placeholder 2">
            <a:extLst>
              <a:ext uri="{FF2B5EF4-FFF2-40B4-BE49-F238E27FC236}">
                <a16:creationId xmlns:a16="http://schemas.microsoft.com/office/drawing/2014/main" id="{0529A51D-07B2-4CC9-3F62-0C5E713B98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14A88A-8A77-BE00-49D5-D712F3F95CFF}"/>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16672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523B-9879-F9F2-6A6E-288D23810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FBAF28-DA44-4553-EE61-941A0ACBA5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B4D88B-CF52-DDE8-6BB1-198DEF7D4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91F21-1D3F-5715-5CCB-F1658363A88C}"/>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6" name="Footer Placeholder 5">
            <a:extLst>
              <a:ext uri="{FF2B5EF4-FFF2-40B4-BE49-F238E27FC236}">
                <a16:creationId xmlns:a16="http://schemas.microsoft.com/office/drawing/2014/main" id="{D698F653-D66D-9BD4-2F7E-27AF376D3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747A7B-9677-A8DB-8BB2-A2D2A696D49F}"/>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399393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09F1B-58C4-B379-2FBD-5DBA9FEBB4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678D97-459A-066C-E5CB-6D2AF40A8F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B146F3-125D-94D4-7543-9484AB474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48C082-E02F-47AC-9D33-541696E2B03F}"/>
              </a:ext>
            </a:extLst>
          </p:cNvPr>
          <p:cNvSpPr>
            <a:spLocks noGrp="1"/>
          </p:cNvSpPr>
          <p:nvPr>
            <p:ph type="dt" sz="half" idx="10"/>
          </p:nvPr>
        </p:nvSpPr>
        <p:spPr/>
        <p:txBody>
          <a:bodyPr/>
          <a:lstStyle/>
          <a:p>
            <a:fld id="{6F2F690C-C475-489C-B68C-1798A71A9543}" type="datetimeFigureOut">
              <a:rPr lang="en-US" smtClean="0"/>
              <a:t>9/1/2022</a:t>
            </a:fld>
            <a:endParaRPr lang="en-US"/>
          </a:p>
        </p:txBody>
      </p:sp>
      <p:sp>
        <p:nvSpPr>
          <p:cNvPr id="6" name="Footer Placeholder 5">
            <a:extLst>
              <a:ext uri="{FF2B5EF4-FFF2-40B4-BE49-F238E27FC236}">
                <a16:creationId xmlns:a16="http://schemas.microsoft.com/office/drawing/2014/main" id="{2C806996-FF8E-CB75-7678-20F12C85C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08F5DD-BD21-A05A-6C91-583B9E9831F8}"/>
              </a:ext>
            </a:extLst>
          </p:cNvPr>
          <p:cNvSpPr>
            <a:spLocks noGrp="1"/>
          </p:cNvSpPr>
          <p:nvPr>
            <p:ph type="sldNum" sz="quarter" idx="12"/>
          </p:nvPr>
        </p:nvSpPr>
        <p:spPr/>
        <p:txBody>
          <a:bodyPr/>
          <a:lstStyle/>
          <a:p>
            <a:fld id="{800ACD4B-7D07-422D-B31F-24909B92D601}" type="slidenum">
              <a:rPr lang="en-US" smtClean="0"/>
              <a:t>‹#›</a:t>
            </a:fld>
            <a:endParaRPr lang="en-US"/>
          </a:p>
        </p:txBody>
      </p:sp>
    </p:spTree>
    <p:extLst>
      <p:ext uri="{BB962C8B-B14F-4D97-AF65-F5344CB8AC3E}">
        <p14:creationId xmlns:p14="http://schemas.microsoft.com/office/powerpoint/2010/main" val="13411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94690-A1DA-09B7-81BA-A37A0398E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7F4728-F152-6254-A8BD-C9AE055D9B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F3CD-6A54-8285-B77F-F2C5D5BA60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F690C-C475-489C-B68C-1798A71A9543}" type="datetimeFigureOut">
              <a:rPr lang="en-US" smtClean="0"/>
              <a:t>9/1/2022</a:t>
            </a:fld>
            <a:endParaRPr lang="en-US"/>
          </a:p>
        </p:txBody>
      </p:sp>
      <p:sp>
        <p:nvSpPr>
          <p:cNvPr id="5" name="Footer Placeholder 4">
            <a:extLst>
              <a:ext uri="{FF2B5EF4-FFF2-40B4-BE49-F238E27FC236}">
                <a16:creationId xmlns:a16="http://schemas.microsoft.com/office/drawing/2014/main" id="{A8B8F280-BE9E-988B-BA89-5FF207CC4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63CB04-9509-1E71-8772-DD515932C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ACD4B-7D07-422D-B31F-24909B92D601}" type="slidenum">
              <a:rPr lang="en-US" smtClean="0"/>
              <a:t>‹#›</a:t>
            </a:fld>
            <a:endParaRPr lang="en-US"/>
          </a:p>
        </p:txBody>
      </p:sp>
    </p:spTree>
    <p:extLst>
      <p:ext uri="{BB962C8B-B14F-4D97-AF65-F5344CB8AC3E}">
        <p14:creationId xmlns:p14="http://schemas.microsoft.com/office/powerpoint/2010/main" val="273765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hyperlink" Target="https://www.motusmechanical.com/product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i.com/en-us/support/downloads/software-products/download.labview-myrio-software-bundle.html#305936" TargetMode="External"/><Relationship Id="rId2" Type="http://schemas.openxmlformats.org/officeDocument/2006/relationships/hyperlink" Target="https://www.ni.com/en-us/support/documentation/supplemental/13/required-and-optional-software-to-program-ni-myrio.html"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channel/UCEntCZGnnCwgXbp8-1AV49w" TargetMode="External"/><Relationship Id="rId2" Type="http://schemas.openxmlformats.org/officeDocument/2006/relationships/hyperlink" Target="mailto:aspe.challengecommittee@gmail.com" TargetMode="External"/><Relationship Id="rId1" Type="http://schemas.openxmlformats.org/officeDocument/2006/relationships/slideLayout" Target="../slideLayouts/slideLayout2.xml"/><Relationship Id="rId4" Type="http://schemas.openxmlformats.org/officeDocument/2006/relationships/hyperlink" Target="https://github.com/ASPE-student-challenge/2022-Participa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playlist?list=PLy1-ZnpGPTPU8BghSqYq1g63iRHLT2g0g" TargetMode="External"/><Relationship Id="rId2" Type="http://schemas.openxmlformats.org/officeDocument/2006/relationships/hyperlink" Target="https://github.com/ASPE-student-challenge/2022-Participants" TargetMode="Externa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3" Type="http://schemas.openxmlformats.org/officeDocument/2006/relationships/image" Target="../media/image19.jpe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6.jpe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jpeg"/><Relationship Id="rId1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16.jpeg"/><Relationship Id="rId2" Type="http://schemas.openxmlformats.org/officeDocument/2006/relationships/image" Target="../media/image29.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2.png"/><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8.jpeg"/><Relationship Id="rId7" Type="http://schemas.openxmlformats.org/officeDocument/2006/relationships/hyperlink" Target="https://www.amazon.com/dp/B09TWHNVPW/ref=cm_sw_r_apa_i_PHGMDQPE7E51KC6NNDTZ_0?_encoding=UTF8&amp;psc=1" TargetMode="External"/><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hyperlink" Target="https://www.newwayairbearings.com/sites/default/files/F75001b%20Care%20Instructions%20-2008-07-21%20mw.pdf" TargetMode="External"/><Relationship Id="rId11" Type="http://schemas.openxmlformats.org/officeDocument/2006/relationships/image" Target="../media/image37.jpeg"/><Relationship Id="rId5" Type="http://schemas.openxmlformats.org/officeDocument/2006/relationships/hyperlink" Target="https://www.homedepot.com/p/Husky-1-4-in-Air-Compressor-Filter-HDA70403AV/100027474" TargetMode="External"/><Relationship Id="rId10" Type="http://schemas.openxmlformats.org/officeDocument/2006/relationships/hyperlink" Target="https://www.amazon.com/gp/product/B08V15986X/ref=ppx_yo_dt_b_search_asin_title?ie=UTF8&amp;psc=1" TargetMode="External"/><Relationship Id="rId4" Type="http://schemas.openxmlformats.org/officeDocument/2006/relationships/image" Target="../media/image34.png"/><Relationship Id="rId9" Type="http://schemas.openxmlformats.org/officeDocument/2006/relationships/image" Target="../media/image36.jpe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spe.net/programs/37th-annual-meeting/2022-student-challenge/"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 name="Group 2047">
            <a:extLst>
              <a:ext uri="{FF2B5EF4-FFF2-40B4-BE49-F238E27FC236}">
                <a16:creationId xmlns:a16="http://schemas.microsoft.com/office/drawing/2014/main" id="{7AFA3C05-048E-FB05-BEB4-4D6B826F581D}"/>
              </a:ext>
            </a:extLst>
          </p:cNvPr>
          <p:cNvGrpSpPr/>
          <p:nvPr/>
        </p:nvGrpSpPr>
        <p:grpSpPr>
          <a:xfrm>
            <a:off x="7248788" y="6042456"/>
            <a:ext cx="720953" cy="485770"/>
            <a:chOff x="7371685" y="6284479"/>
            <a:chExt cx="720953" cy="485770"/>
          </a:xfrm>
        </p:grpSpPr>
        <p:pic>
          <p:nvPicPr>
            <p:cNvPr id="30" name="Picture 4" descr="🍕 Pizza Emoji">
              <a:extLst>
                <a:ext uri="{FF2B5EF4-FFF2-40B4-BE49-F238E27FC236}">
                  <a16:creationId xmlns:a16="http://schemas.microsoft.com/office/drawing/2014/main" id="{DF52F746-F048-11DF-A729-A2B28DE8F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371685" y="6284479"/>
              <a:ext cx="474855" cy="47485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5041521-C3F1-1198-68A3-CAD730A297B1}"/>
                </a:ext>
              </a:extLst>
            </p:cNvPr>
            <p:cNvSpPr txBox="1"/>
            <p:nvPr/>
          </p:nvSpPr>
          <p:spPr>
            <a:xfrm>
              <a:off x="7800570" y="6400917"/>
              <a:ext cx="292068" cy="369332"/>
            </a:xfrm>
            <a:prstGeom prst="rect">
              <a:avLst/>
            </a:prstGeom>
            <a:noFill/>
          </p:spPr>
          <p:txBody>
            <a:bodyPr wrap="none" rtlCol="0">
              <a:spAutoFit/>
            </a:bodyPr>
            <a:lstStyle/>
            <a:p>
              <a:r>
                <a:rPr lang="en-US" dirty="0"/>
                <a:t>?</a:t>
              </a:r>
            </a:p>
          </p:txBody>
        </p:sp>
      </p:grpSp>
      <p:sp>
        <p:nvSpPr>
          <p:cNvPr id="4" name="TextBox 3">
            <a:extLst>
              <a:ext uri="{FF2B5EF4-FFF2-40B4-BE49-F238E27FC236}">
                <a16:creationId xmlns:a16="http://schemas.microsoft.com/office/drawing/2014/main" id="{70514CAB-5A52-19D4-9685-FE2FE3F79298}"/>
              </a:ext>
            </a:extLst>
          </p:cNvPr>
          <p:cNvSpPr txBox="1"/>
          <p:nvPr/>
        </p:nvSpPr>
        <p:spPr>
          <a:xfrm>
            <a:off x="3917468" y="2042844"/>
            <a:ext cx="3025383"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Shipments</a:t>
            </a:r>
          </a:p>
        </p:txBody>
      </p:sp>
      <p:pic>
        <p:nvPicPr>
          <p:cNvPr id="5" name="Picture 4">
            <a:extLst>
              <a:ext uri="{FF2B5EF4-FFF2-40B4-BE49-F238E27FC236}">
                <a16:creationId xmlns:a16="http://schemas.microsoft.com/office/drawing/2014/main" id="{AEB5C536-F762-7E1D-401F-917EC943C0F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378" b="99518" l="2140" r="97759">
                        <a14:foregroundMark x1="6826" y1="95796" x2="22873" y2="96623"/>
                        <a14:foregroundMark x1="25981" y1="45072" x2="29394" y2="34390"/>
                        <a14:foregroundMark x1="24503" y1="44383" x2="17728" y2="34390"/>
                        <a14:foregroundMark x1="33775" y1="92970" x2="72746" y2="90489"/>
                        <a14:foregroundMark x1="72746" y1="90489" x2="72746" y2="90489"/>
                        <a14:foregroundMark x1="81049" y1="90351" x2="94957" y2="75534"/>
                        <a14:foregroundMark x1="82731" y1="66919" x2="51197" y2="1585"/>
                        <a14:foregroundMark x1="83546" y1="77464" x2="88385" y2="71744"/>
                        <a14:foregroundMark x1="97860" y1="44797" x2="88742" y2="61819"/>
                        <a14:foregroundMark x1="16098" y1="38594" x2="17779" y2="33563"/>
                        <a14:foregroundMark x1="16302" y1="29773" x2="13907" y2="35837"/>
                        <a14:foregroundMark x1="23484" y1="11785" x2="24758" y2="5031"/>
                        <a14:foregroundMark x1="82731" y1="90489" x2="91594" y2="98484"/>
                        <a14:foregroundMark x1="91594" y1="98484" x2="92155" y2="99586"/>
                        <a14:foregroundMark x1="3057" y1="96692" x2="2140" y2="98484"/>
                        <a14:backgroundMark x1="95925" y1="13921" x2="94345" y2="11303"/>
                        <a14:backgroundMark x1="12124" y1="19435" x2="18390" y2="9442"/>
                        <a14:backgroundMark x1="18390" y1="9442" x2="20886" y2="7719"/>
                        <a14:backgroundMark x1="95568" y1="14817" x2="94091" y2="11647"/>
                        <a14:backgroundMark x1="91900" y1="11716" x2="91900" y2="11716"/>
                      </a14:backgroundRemoval>
                    </a14:imgEffect>
                  </a14:imgLayer>
                </a14:imgProps>
              </a:ext>
            </a:extLst>
          </a:blip>
          <a:stretch>
            <a:fillRect/>
          </a:stretch>
        </p:blipFill>
        <p:spPr>
          <a:xfrm>
            <a:off x="7340089" y="1596262"/>
            <a:ext cx="2186726" cy="1616373"/>
          </a:xfrm>
          <a:prstGeom prst="rect">
            <a:avLst/>
          </a:prstGeom>
        </p:spPr>
      </p:pic>
      <p:pic>
        <p:nvPicPr>
          <p:cNvPr id="2" name="Picture 1">
            <a:extLst>
              <a:ext uri="{FF2B5EF4-FFF2-40B4-BE49-F238E27FC236}">
                <a16:creationId xmlns:a16="http://schemas.microsoft.com/office/drawing/2014/main" id="{D2D19C78-CBCB-BCD4-8DD9-857C55F48577}"/>
              </a:ext>
            </a:extLst>
          </p:cNvPr>
          <p:cNvPicPr>
            <a:picLocks noChangeAspect="1"/>
          </p:cNvPicPr>
          <p:nvPr/>
        </p:nvPicPr>
        <p:blipFill>
          <a:blip r:embed="rId5"/>
          <a:stretch>
            <a:fillRect/>
          </a:stretch>
        </p:blipFill>
        <p:spPr>
          <a:xfrm>
            <a:off x="268324" y="858416"/>
            <a:ext cx="3025382" cy="2261940"/>
          </a:xfrm>
          <a:prstGeom prst="rect">
            <a:avLst/>
          </a:prstGeom>
        </p:spPr>
      </p:pic>
      <p:sp>
        <p:nvSpPr>
          <p:cNvPr id="8" name="TextBox 7">
            <a:extLst>
              <a:ext uri="{FF2B5EF4-FFF2-40B4-BE49-F238E27FC236}">
                <a16:creationId xmlns:a16="http://schemas.microsoft.com/office/drawing/2014/main" id="{0D27F09D-766A-6D48-ED8F-DD891A6C13E7}"/>
              </a:ext>
            </a:extLst>
          </p:cNvPr>
          <p:cNvSpPr txBox="1"/>
          <p:nvPr/>
        </p:nvSpPr>
        <p:spPr>
          <a:xfrm>
            <a:off x="170856" y="3282042"/>
            <a:ext cx="4504285"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XY air bearing stages with air filter, pressure gage, flow control valve, two-way splitter </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PCB with ethernet and DB15 connectors</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Ethernet cable</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OPU PCB</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Power supply cable</a:t>
            </a:r>
          </a:p>
        </p:txBody>
      </p:sp>
      <p:grpSp>
        <p:nvGrpSpPr>
          <p:cNvPr id="15" name="Group 14">
            <a:extLst>
              <a:ext uri="{FF2B5EF4-FFF2-40B4-BE49-F238E27FC236}">
                <a16:creationId xmlns:a16="http://schemas.microsoft.com/office/drawing/2014/main" id="{7FCBBC73-5017-3F7F-88DB-014A2BF3EE52}"/>
              </a:ext>
            </a:extLst>
          </p:cNvPr>
          <p:cNvGrpSpPr/>
          <p:nvPr/>
        </p:nvGrpSpPr>
        <p:grpSpPr>
          <a:xfrm>
            <a:off x="114499" y="4821338"/>
            <a:ext cx="3802969" cy="1854458"/>
            <a:chOff x="4843278" y="1149932"/>
            <a:chExt cx="3802969" cy="1854458"/>
          </a:xfrm>
        </p:grpSpPr>
        <p:pic>
          <p:nvPicPr>
            <p:cNvPr id="2050" name="Picture 2" descr="Plain Shipping Boxes | From 30 pcs | With custom designs">
              <a:extLst>
                <a:ext uri="{FF2B5EF4-FFF2-40B4-BE49-F238E27FC236}">
                  <a16:creationId xmlns:a16="http://schemas.microsoft.com/office/drawing/2014/main" id="{CFB7A01D-7F79-53A5-32F0-5254B1A64B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94" t="18522" r="12655" b="18818"/>
            <a:stretch/>
          </p:blipFill>
          <p:spPr bwMode="auto">
            <a:xfrm>
              <a:off x="4977955" y="1149932"/>
              <a:ext cx="2117740" cy="14640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AACAE00-EF56-9489-0D1D-F2F5EAAEFD3F}"/>
                </a:ext>
              </a:extLst>
            </p:cNvPr>
            <p:cNvSpPr txBox="1"/>
            <p:nvPr/>
          </p:nvSpPr>
          <p:spPr>
            <a:xfrm>
              <a:off x="4843278" y="2696613"/>
              <a:ext cx="3802969"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Capacitance probe and its signal conditioner</a:t>
              </a:r>
            </a:p>
          </p:txBody>
        </p:sp>
      </p:grpSp>
      <p:grpSp>
        <p:nvGrpSpPr>
          <p:cNvPr id="17" name="Group 16">
            <a:extLst>
              <a:ext uri="{FF2B5EF4-FFF2-40B4-BE49-F238E27FC236}">
                <a16:creationId xmlns:a16="http://schemas.microsoft.com/office/drawing/2014/main" id="{5329E3BE-D65C-2D66-6F47-CE589A34EB00}"/>
              </a:ext>
            </a:extLst>
          </p:cNvPr>
          <p:cNvGrpSpPr/>
          <p:nvPr/>
        </p:nvGrpSpPr>
        <p:grpSpPr>
          <a:xfrm>
            <a:off x="5458520" y="3378176"/>
            <a:ext cx="6618981" cy="2872722"/>
            <a:chOff x="5301706" y="4479267"/>
            <a:chExt cx="6618981" cy="2872722"/>
          </a:xfrm>
        </p:grpSpPr>
        <p:pic>
          <p:nvPicPr>
            <p:cNvPr id="16" name="Picture 2" descr="Plain Shipping Boxes | From 30 pcs | With custom designs">
              <a:extLst>
                <a:ext uri="{FF2B5EF4-FFF2-40B4-BE49-F238E27FC236}">
                  <a16:creationId xmlns:a16="http://schemas.microsoft.com/office/drawing/2014/main" id="{8A5EF8F8-4581-EF70-2CC7-ED36E8EC36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94" t="18522" r="12655" b="18818"/>
            <a:stretch/>
          </p:blipFill>
          <p:spPr bwMode="auto">
            <a:xfrm>
              <a:off x="9039053" y="4479267"/>
              <a:ext cx="2881634" cy="199208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1D740B0-7409-E576-2876-E3ADA496B67A}"/>
                </a:ext>
              </a:extLst>
            </p:cNvPr>
            <p:cNvSpPr txBox="1"/>
            <p:nvPr/>
          </p:nvSpPr>
          <p:spPr>
            <a:xfrm>
              <a:off x="5301706" y="5966994"/>
              <a:ext cx="6545672"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Power supplies</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DAQ/Amp box</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hlinkClick r:id="rId7"/>
                </a:rPr>
                <a:t>Mech blocks, fastening hardware, clamp and contact plate for the capacitance probe </a:t>
              </a:r>
              <a:endParaRPr lang="en-US" sz="1400" dirty="0">
                <a:latin typeface="Times New Roman" panose="02020603050405020304" pitchFamily="18" charset="0"/>
                <a:cs typeface="Times New Roman" panose="02020603050405020304" pitchFamily="18" charset="0"/>
              </a:endParaRPr>
            </a:p>
            <a:p>
              <a:pPr marL="284163" indent="-284163" algn="just"/>
              <a:r>
                <a:rPr lang="en-US" sz="1400" i="0" u="none" strike="noStrike" dirty="0">
                  <a:solidFill>
                    <a:srgbClr val="000000"/>
                  </a:solidFill>
                  <a:effectLst/>
                  <a:latin typeface="Times New Roman" panose="02020603050405020304" pitchFamily="18" charset="0"/>
                  <a:cs typeface="Times New Roman" panose="02020603050405020304" pitchFamily="18" charset="0"/>
                </a:rPr>
                <a:t> </a:t>
              </a:r>
              <a:r>
                <a:rPr lang="en-US" sz="1400" dirty="0">
                  <a:solidFill>
                    <a:srgbClr val="000000"/>
                  </a:solidFill>
                  <a:latin typeface="Times New Roman" panose="02020603050405020304" pitchFamily="18" charset="0"/>
                  <a:cs typeface="Times New Roman" panose="02020603050405020304" pitchFamily="18" charset="0"/>
                </a:rPr>
                <a:t>     </a:t>
              </a:r>
              <a:r>
                <a:rPr lang="en-US" sz="1400" i="0" u="none" strike="noStrike" dirty="0">
                  <a:solidFill>
                    <a:srgbClr val="000000"/>
                  </a:solidFill>
                  <a:effectLst/>
                  <a:latin typeface="Times New Roman" panose="02020603050405020304" pitchFamily="18" charset="0"/>
                  <a:cs typeface="Times New Roman" panose="02020603050405020304" pitchFamily="18" charset="0"/>
                </a:rPr>
                <a:t>1 piece ea.: B10-5-0.25-EC, B11-5-1-N, B11-5-5-N, C11-1.5-9.5-N CP10-1-0.5-FL</a:t>
              </a:r>
            </a:p>
            <a:p>
              <a:pPr algn="just"/>
              <a:r>
                <a:rPr lang="en-US" sz="1400" dirty="0">
                  <a:solidFill>
                    <a:srgbClr val="000000"/>
                  </a:solidFill>
                  <a:latin typeface="Times New Roman" panose="02020603050405020304" pitchFamily="18" charset="0"/>
                  <a:cs typeface="Times New Roman" panose="02020603050405020304" pitchFamily="18" charset="0"/>
                </a:rPr>
                <a:t>      </a:t>
              </a:r>
              <a:r>
                <a:rPr lang="en-US" sz="1400" i="0" u="none" strike="noStrike" dirty="0">
                  <a:solidFill>
                    <a:srgbClr val="000000"/>
                  </a:solidFill>
                  <a:effectLst/>
                  <a:latin typeface="Times New Roman" panose="02020603050405020304" pitchFamily="18" charset="0"/>
                  <a:cs typeface="Times New Roman" panose="02020603050405020304" pitchFamily="18" charset="0"/>
                </a:rPr>
                <a:t>5 pieces ea.: </a:t>
              </a:r>
              <a:r>
                <a:rPr lang="en-US" sz="1400" dirty="0">
                  <a:solidFill>
                    <a:srgbClr val="000000"/>
                  </a:solidFill>
                  <a:latin typeface="Times New Roman" panose="02020603050405020304" pitchFamily="18" charset="0"/>
                  <a:cs typeface="Times New Roman" panose="02020603050405020304" pitchFamily="18" charset="0"/>
                </a:rPr>
                <a:t>Threaded inserts (</a:t>
              </a:r>
              <a:r>
                <a:rPr lang="en-US" sz="1400" i="0" u="none" strike="noStrike" dirty="0">
                  <a:solidFill>
                    <a:srgbClr val="000000"/>
                  </a:solidFill>
                  <a:effectLst/>
                  <a:latin typeface="Times New Roman" panose="02020603050405020304" pitchFamily="18" charset="0"/>
                  <a:cs typeface="Times New Roman" panose="02020603050405020304" pitchFamily="18" charset="0"/>
                </a:rPr>
                <a:t>T11-1-M4</a:t>
              </a:r>
              <a:r>
                <a:rPr lang="en-US" sz="1400" dirty="0">
                  <a:solidFill>
                    <a:srgbClr val="000000"/>
                  </a:solidFill>
                  <a:latin typeface="Times New Roman" panose="02020603050405020304" pitchFamily="18" charset="0"/>
                  <a:cs typeface="Times New Roman" panose="02020603050405020304" pitchFamily="18" charset="0"/>
                </a:rPr>
                <a:t>) and half round washers (</a:t>
              </a:r>
              <a:r>
                <a:rPr lang="en-US" sz="1400" i="0" u="none" strike="noStrike" dirty="0">
                  <a:solidFill>
                    <a:srgbClr val="000000"/>
                  </a:solidFill>
                  <a:effectLst/>
                  <a:latin typeface="Times New Roman" panose="02020603050405020304" pitchFamily="18" charset="0"/>
                  <a:cs typeface="Times New Roman" panose="02020603050405020304" pitchFamily="18" charset="0"/>
                </a:rPr>
                <a:t>W11-1-M4</a:t>
              </a:r>
              <a:r>
                <a:rPr lang="en-US" sz="1400" i="0" dirty="0">
                  <a:solidFill>
                    <a:srgbClr val="000000"/>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20 $ in an envelope</a:t>
              </a:r>
            </a:p>
          </p:txBody>
        </p:sp>
      </p:grpSp>
      <p:sp>
        <p:nvSpPr>
          <p:cNvPr id="14" name="TextBox 13">
            <a:extLst>
              <a:ext uri="{FF2B5EF4-FFF2-40B4-BE49-F238E27FC236}">
                <a16:creationId xmlns:a16="http://schemas.microsoft.com/office/drawing/2014/main" id="{F7AFFD6D-B555-D01F-8B5B-1F28BF9CD417}"/>
              </a:ext>
            </a:extLst>
          </p:cNvPr>
          <p:cNvSpPr txBox="1"/>
          <p:nvPr/>
        </p:nvSpPr>
        <p:spPr>
          <a:xfrm>
            <a:off x="7609265" y="775707"/>
            <a:ext cx="4506687" cy="738664"/>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OPU, two specimens, Z- axis micrometer stage</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Mounting plates and hex screws for all the above</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45 pin FFC cable</a:t>
            </a:r>
          </a:p>
        </p:txBody>
      </p:sp>
      <p:sp>
        <p:nvSpPr>
          <p:cNvPr id="18" name="TextBox 17">
            <a:extLst>
              <a:ext uri="{FF2B5EF4-FFF2-40B4-BE49-F238E27FC236}">
                <a16:creationId xmlns:a16="http://schemas.microsoft.com/office/drawing/2014/main" id="{166F05C6-C811-14DE-7898-79E93C85766F}"/>
              </a:ext>
            </a:extLst>
          </p:cNvPr>
          <p:cNvSpPr txBox="1"/>
          <p:nvPr/>
        </p:nvSpPr>
        <p:spPr>
          <a:xfrm>
            <a:off x="7562463" y="229075"/>
            <a:ext cx="3690257" cy="369332"/>
          </a:xfrm>
          <a:prstGeom prst="rect">
            <a:avLst/>
          </a:prstGeom>
          <a:noFill/>
        </p:spPr>
        <p:txBody>
          <a:bodyPr wrap="square" rtlCol="0">
            <a:spAutoFit/>
          </a:bodyPr>
          <a:lstStyle/>
          <a:p>
            <a:pPr algn="just"/>
            <a:r>
              <a:rPr lang="en-US" u="sng" dirty="0">
                <a:latin typeface="Times New Roman" panose="02020603050405020304" pitchFamily="18" charset="0"/>
                <a:cs typeface="Times New Roman" panose="02020603050405020304" pitchFamily="18" charset="0"/>
              </a:rPr>
              <a:t>From Stuart Smith, UNC Charlotte</a:t>
            </a:r>
          </a:p>
        </p:txBody>
      </p:sp>
      <p:sp>
        <p:nvSpPr>
          <p:cNvPr id="19" name="TextBox 18">
            <a:extLst>
              <a:ext uri="{FF2B5EF4-FFF2-40B4-BE49-F238E27FC236}">
                <a16:creationId xmlns:a16="http://schemas.microsoft.com/office/drawing/2014/main" id="{015BD682-385B-9B47-84DB-4A60847944FE}"/>
              </a:ext>
            </a:extLst>
          </p:cNvPr>
          <p:cNvSpPr txBox="1"/>
          <p:nvPr/>
        </p:nvSpPr>
        <p:spPr>
          <a:xfrm>
            <a:off x="170856" y="252830"/>
            <a:ext cx="3690257" cy="369332"/>
          </a:xfrm>
          <a:prstGeom prst="rect">
            <a:avLst/>
          </a:prstGeom>
          <a:noFill/>
        </p:spPr>
        <p:txBody>
          <a:bodyPr wrap="square" rtlCol="0">
            <a:spAutoFit/>
          </a:bodyPr>
          <a:lstStyle/>
          <a:p>
            <a:pPr algn="just"/>
            <a:r>
              <a:rPr lang="en-US" u="sng" dirty="0">
                <a:latin typeface="Times New Roman" panose="02020603050405020304" pitchFamily="18" charset="0"/>
                <a:cs typeface="Times New Roman" panose="02020603050405020304" pitchFamily="18" charset="0"/>
              </a:rPr>
              <a:t>From Luis Aguirre, 3M Austin</a:t>
            </a:r>
          </a:p>
        </p:txBody>
      </p:sp>
      <p:grpSp>
        <p:nvGrpSpPr>
          <p:cNvPr id="9" name="Group 8">
            <a:extLst>
              <a:ext uri="{FF2B5EF4-FFF2-40B4-BE49-F238E27FC236}">
                <a16:creationId xmlns:a16="http://schemas.microsoft.com/office/drawing/2014/main" id="{4F592CE8-C197-63C8-6D4B-33E772F7EAA6}"/>
              </a:ext>
            </a:extLst>
          </p:cNvPr>
          <p:cNvGrpSpPr/>
          <p:nvPr/>
        </p:nvGrpSpPr>
        <p:grpSpPr>
          <a:xfrm>
            <a:off x="10170180" y="1637808"/>
            <a:ext cx="1531763" cy="1655015"/>
            <a:chOff x="9448549" y="1227545"/>
            <a:chExt cx="2858206" cy="2857500"/>
          </a:xfrm>
        </p:grpSpPr>
        <p:pic>
          <p:nvPicPr>
            <p:cNvPr id="11" name="Picture 2" descr="Tekpower TP1503C 15V @ 3A Linear DC Power Supply Analog Display">
              <a:extLst>
                <a:ext uri="{FF2B5EF4-FFF2-40B4-BE49-F238E27FC236}">
                  <a16:creationId xmlns:a16="http://schemas.microsoft.com/office/drawing/2014/main" id="{4E144603-C7CA-C078-CA1C-F72B6CF2C9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51" r="23497"/>
            <a:stretch/>
          </p:blipFill>
          <p:spPr bwMode="auto">
            <a:xfrm>
              <a:off x="9448549" y="1227545"/>
              <a:ext cx="151883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ekpower TP1503C 15V @ 3A Linear DC Power Supply Analog Display">
              <a:extLst>
                <a:ext uri="{FF2B5EF4-FFF2-40B4-BE49-F238E27FC236}">
                  <a16:creationId xmlns:a16="http://schemas.microsoft.com/office/drawing/2014/main" id="{F4457B90-592F-A7FD-4DD8-9E465B7C470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717" r="24166"/>
            <a:stretch/>
          </p:blipFill>
          <p:spPr bwMode="auto">
            <a:xfrm>
              <a:off x="10874638" y="1227545"/>
              <a:ext cx="1432117" cy="28575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Arrow Connector 19">
            <a:extLst>
              <a:ext uri="{FF2B5EF4-FFF2-40B4-BE49-F238E27FC236}">
                <a16:creationId xmlns:a16="http://schemas.microsoft.com/office/drawing/2014/main" id="{60DD1D6B-D218-15F6-9BFE-59835E59FA60}"/>
              </a:ext>
            </a:extLst>
          </p:cNvPr>
          <p:cNvCxnSpPr>
            <a:cxnSpLocks/>
          </p:cNvCxnSpPr>
          <p:nvPr/>
        </p:nvCxnSpPr>
        <p:spPr>
          <a:xfrm>
            <a:off x="9779379" y="3583779"/>
            <a:ext cx="605295" cy="373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4E0412C6-5A32-3A24-F366-FDE1AA79054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840" r="12920"/>
          <a:stretch/>
        </p:blipFill>
        <p:spPr>
          <a:xfrm rot="5400000">
            <a:off x="7392467" y="3582178"/>
            <a:ext cx="1616371" cy="1458996"/>
          </a:xfrm>
          <a:prstGeom prst="rect">
            <a:avLst/>
          </a:prstGeom>
        </p:spPr>
      </p:pic>
    </p:spTree>
    <p:extLst>
      <p:ext uri="{BB962C8B-B14F-4D97-AF65-F5344CB8AC3E}">
        <p14:creationId xmlns:p14="http://schemas.microsoft.com/office/powerpoint/2010/main" val="769711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41DE0-06AD-1A27-827A-4CA198F39926}"/>
              </a:ext>
            </a:extLst>
          </p:cNvPr>
          <p:cNvSpPr txBox="1"/>
          <p:nvPr/>
        </p:nvSpPr>
        <p:spPr>
          <a:xfrm>
            <a:off x="853060" y="75716"/>
            <a:ext cx="4759615"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Preliminary presentation</a:t>
            </a:r>
          </a:p>
        </p:txBody>
      </p:sp>
      <p:sp>
        <p:nvSpPr>
          <p:cNvPr id="3" name="TextBox 2">
            <a:extLst>
              <a:ext uri="{FF2B5EF4-FFF2-40B4-BE49-F238E27FC236}">
                <a16:creationId xmlns:a16="http://schemas.microsoft.com/office/drawing/2014/main" id="{B92C0582-ABA5-1B96-DA41-AAE9DC56833C}"/>
              </a:ext>
            </a:extLst>
          </p:cNvPr>
          <p:cNvSpPr txBox="1"/>
          <p:nvPr/>
        </p:nvSpPr>
        <p:spPr>
          <a:xfrm>
            <a:off x="7012689" y="62309"/>
            <a:ext cx="4759615"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conference deliverables</a:t>
            </a:r>
          </a:p>
        </p:txBody>
      </p:sp>
      <p:sp>
        <p:nvSpPr>
          <p:cNvPr id="13" name="TextBox 12">
            <a:extLst>
              <a:ext uri="{FF2B5EF4-FFF2-40B4-BE49-F238E27FC236}">
                <a16:creationId xmlns:a16="http://schemas.microsoft.com/office/drawing/2014/main" id="{335A80BE-CFCC-E933-C8D7-3DFF86ECBAB6}"/>
              </a:ext>
            </a:extLst>
          </p:cNvPr>
          <p:cNvSpPr txBox="1"/>
          <p:nvPr/>
        </p:nvSpPr>
        <p:spPr>
          <a:xfrm>
            <a:off x="197498" y="663154"/>
            <a:ext cx="6436361" cy="470898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1. Teams are required to present their progress in getting the XY stages, and OPU operational.</a:t>
            </a:r>
            <a:endParaRPr lang="en-US" dirty="0">
              <a:solidFill>
                <a:srgbClr val="FF000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The meeting will be held via Zoom on Sep 16, 2022, and the schedule for each team will be emailed. Committee will provide live feedback and address questions of individual teams.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spcAft>
                <a:spcPts val="600"/>
              </a:spcAft>
            </a:pPr>
            <a:r>
              <a:rPr lang="en-US" dirty="0">
                <a:latin typeface="Times New Roman" panose="02020603050405020304" pitchFamily="18" charset="0"/>
                <a:cs typeface="Times New Roman" panose="02020603050405020304" pitchFamily="18" charset="0"/>
              </a:rPr>
              <a:t>3. A maximum of 200 points can be obtained and are based on:</a:t>
            </a:r>
          </a:p>
          <a:p>
            <a:pPr marL="28575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Calibration of OPU travel</a:t>
            </a:r>
          </a:p>
          <a:p>
            <a:pPr marL="28575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Measurement of central 0.5 mm</a:t>
            </a:r>
            <a:r>
              <a:rPr lang="en-US" baseline="30000"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area of the concave mirror</a:t>
            </a:r>
          </a:p>
          <a:p>
            <a:pPr marL="28575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Preliminary error Budget </a:t>
            </a:r>
          </a:p>
          <a:p>
            <a:pPr marL="28575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Presentation of metrology efforts including well labeled images</a:t>
            </a:r>
          </a:p>
          <a:p>
            <a:pPr marL="28575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Measurement routines/methods, sampling strategy and data processing </a:t>
            </a:r>
          </a:p>
          <a:p>
            <a:pPr marL="28575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Overall presentation structure and quality</a:t>
            </a:r>
          </a:p>
        </p:txBody>
      </p:sp>
      <p:sp>
        <p:nvSpPr>
          <p:cNvPr id="19" name="TextBox 18">
            <a:extLst>
              <a:ext uri="{FF2B5EF4-FFF2-40B4-BE49-F238E27FC236}">
                <a16:creationId xmlns:a16="http://schemas.microsoft.com/office/drawing/2014/main" id="{7149B43B-D90C-5F09-7F7B-6850ADE2FABC}"/>
              </a:ext>
            </a:extLst>
          </p:cNvPr>
          <p:cNvSpPr txBox="1"/>
          <p:nvPr/>
        </p:nvSpPr>
        <p:spPr>
          <a:xfrm>
            <a:off x="6422735" y="640865"/>
            <a:ext cx="5668935" cy="5909310"/>
          </a:xfrm>
          <a:prstGeom prst="rect">
            <a:avLst/>
          </a:prstGeom>
          <a:noFill/>
        </p:spPr>
        <p:txBody>
          <a:bodyPr wrap="square">
            <a:spAutoFit/>
          </a:bodyPr>
          <a:lstStyle/>
          <a:p>
            <a:pPr marL="342900" indent="-342900" algn="just">
              <a:buAutoNum type="arabicPeriod"/>
            </a:pPr>
            <a:r>
              <a:rPr lang="en-US" b="1" dirty="0">
                <a:latin typeface="Times New Roman" panose="02020603050405020304" pitchFamily="18" charset="0"/>
                <a:cs typeface="Times New Roman" panose="02020603050405020304" pitchFamily="18" charset="0"/>
              </a:rPr>
              <a:t>Three</a:t>
            </a:r>
            <a:r>
              <a:rPr lang="en-US" dirty="0">
                <a:latin typeface="Times New Roman" panose="02020603050405020304" pitchFamily="18" charset="0"/>
                <a:cs typeface="Times New Roman" panose="02020603050405020304" pitchFamily="18" charset="0"/>
              </a:rPr>
              <a:t> repeated measurement of </a:t>
            </a:r>
            <a:r>
              <a:rPr lang="en-US" b="1" dirty="0">
                <a:latin typeface="Times New Roman" panose="02020603050405020304" pitchFamily="18" charset="0"/>
                <a:cs typeface="Times New Roman" panose="02020603050405020304" pitchFamily="18" charset="0"/>
              </a:rPr>
              <a:t>two</a:t>
            </a:r>
            <a:r>
              <a:rPr lang="en-US" dirty="0">
                <a:latin typeface="Times New Roman" panose="02020603050405020304" pitchFamily="18" charset="0"/>
                <a:cs typeface="Times New Roman" panose="02020603050405020304" pitchFamily="18" charset="0"/>
              </a:rPr>
              <a:t> challenge Alvarez samples. </a:t>
            </a: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r>
              <a:rPr lang="en-US" dirty="0">
                <a:latin typeface="Times New Roman" panose="02020603050405020304" pitchFamily="18" charset="0"/>
                <a:cs typeface="Times New Roman" panose="02020603050405020304" pitchFamily="18" charset="0"/>
              </a:rPr>
              <a:t>Measurement area should be 8 mm</a:t>
            </a:r>
            <a:r>
              <a:rPr lang="en-US" baseline="30000"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including the two flat regions at the top edge. Each profile must be made with a lateral spacing of ≤ 0.04 mm. </a:t>
            </a: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Tx/>
              <a:buAutoNum type="arabicPeriod"/>
            </a:pPr>
            <a:r>
              <a:rPr lang="en-US" dirty="0">
                <a:latin typeface="Times New Roman" panose="02020603050405020304" pitchFamily="18" charset="0"/>
                <a:cs typeface="Times New Roman" panose="02020603050405020304" pitchFamily="18" charset="0"/>
              </a:rPr>
              <a:t>Report the average time taken per areal measurement</a:t>
            </a:r>
          </a:p>
          <a:p>
            <a:pPr marL="342900" indent="-342900" algn="just">
              <a:buFontTx/>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Tx/>
              <a:buAutoNum type="arabicPeriod"/>
            </a:pPr>
            <a:r>
              <a:rPr lang="en-US" dirty="0">
                <a:latin typeface="Times New Roman" panose="02020603050405020304" pitchFamily="18" charset="0"/>
                <a:cs typeface="Times New Roman" panose="02020603050405020304" pitchFamily="18" charset="0"/>
              </a:rPr>
              <a:t>Updated error budget by Oct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midnight</a:t>
            </a:r>
          </a:p>
          <a:p>
            <a:pPr marL="342900" indent="-342900" algn="just">
              <a:buFontTx/>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FontTx/>
              <a:buAutoNum type="arabicPeriod"/>
            </a:pPr>
            <a:r>
              <a:rPr lang="en-US" dirty="0">
                <a:latin typeface="Times New Roman" panose="02020603050405020304" pitchFamily="18" charset="0"/>
                <a:cs typeface="Times New Roman" panose="02020603050405020304" pitchFamily="18" charset="0"/>
              </a:rPr>
              <a:t>Presentation, and Q&amp;A</a:t>
            </a:r>
          </a:p>
        </p:txBody>
      </p:sp>
      <p:grpSp>
        <p:nvGrpSpPr>
          <p:cNvPr id="20" name="Group 19">
            <a:extLst>
              <a:ext uri="{FF2B5EF4-FFF2-40B4-BE49-F238E27FC236}">
                <a16:creationId xmlns:a16="http://schemas.microsoft.com/office/drawing/2014/main" id="{E83A5E7E-53D9-EC96-A66A-931B3A72F1B7}"/>
              </a:ext>
            </a:extLst>
          </p:cNvPr>
          <p:cNvGrpSpPr/>
          <p:nvPr/>
        </p:nvGrpSpPr>
        <p:grpSpPr>
          <a:xfrm>
            <a:off x="7870829" y="2532896"/>
            <a:ext cx="1507034" cy="2230803"/>
            <a:chOff x="8402216" y="2471826"/>
            <a:chExt cx="1507034" cy="2230803"/>
          </a:xfrm>
        </p:grpSpPr>
        <p:pic>
          <p:nvPicPr>
            <p:cNvPr id="4" name="Picture 3">
              <a:extLst>
                <a:ext uri="{FF2B5EF4-FFF2-40B4-BE49-F238E27FC236}">
                  <a16:creationId xmlns:a16="http://schemas.microsoft.com/office/drawing/2014/main" id="{349C3542-B315-53DE-6BC9-127480A24FF4}"/>
                </a:ext>
              </a:extLst>
            </p:cNvPr>
            <p:cNvPicPr>
              <a:picLocks noChangeAspect="1"/>
            </p:cNvPicPr>
            <p:nvPr/>
          </p:nvPicPr>
          <p:blipFill rotWithShape="1">
            <a:blip r:embed="rId2"/>
            <a:srcRect l="25714" t="20777" r="32969" b="34507"/>
            <a:stretch/>
          </p:blipFill>
          <p:spPr>
            <a:xfrm>
              <a:off x="8402216" y="2967135"/>
              <a:ext cx="1507034" cy="1735494"/>
            </a:xfrm>
            <a:prstGeom prst="rect">
              <a:avLst/>
            </a:prstGeom>
          </p:spPr>
        </p:pic>
        <p:cxnSp>
          <p:nvCxnSpPr>
            <p:cNvPr id="6" name="Straight Arrow Connector 5">
              <a:extLst>
                <a:ext uri="{FF2B5EF4-FFF2-40B4-BE49-F238E27FC236}">
                  <a16:creationId xmlns:a16="http://schemas.microsoft.com/office/drawing/2014/main" id="{59A409C2-7A76-2C2E-84A2-D717BFAF3E98}"/>
                </a:ext>
              </a:extLst>
            </p:cNvPr>
            <p:cNvCxnSpPr>
              <a:cxnSpLocks/>
            </p:cNvCxnSpPr>
            <p:nvPr/>
          </p:nvCxnSpPr>
          <p:spPr>
            <a:xfrm flipH="1">
              <a:off x="8707794" y="2779603"/>
              <a:ext cx="436042" cy="4518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5C64FC98-3123-84D4-F2E2-BE81AD357268}"/>
                </a:ext>
              </a:extLst>
            </p:cNvPr>
            <p:cNvCxnSpPr>
              <a:cxnSpLocks/>
              <a:stCxn id="9" idx="2"/>
            </p:cNvCxnSpPr>
            <p:nvPr/>
          </p:nvCxnSpPr>
          <p:spPr>
            <a:xfrm>
              <a:off x="9170260" y="2779603"/>
              <a:ext cx="373964" cy="4518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198B657-F603-CBA9-D10C-9E05A186E5DB}"/>
                </a:ext>
              </a:extLst>
            </p:cNvPr>
            <p:cNvSpPr txBox="1"/>
            <p:nvPr/>
          </p:nvSpPr>
          <p:spPr>
            <a:xfrm>
              <a:off x="8655344" y="2471826"/>
              <a:ext cx="1029832" cy="307777"/>
            </a:xfrm>
            <a:prstGeom prst="rect">
              <a:avLst/>
            </a:prstGeom>
            <a:solidFill>
              <a:schemeClr val="bg1"/>
            </a:solidFill>
            <a:ln>
              <a:solidFill>
                <a:schemeClr val="tx1"/>
              </a:solidFill>
            </a:ln>
          </p:spPr>
          <p:txBody>
            <a:bodyPr wrap="square" rtlCol="0">
              <a:spAutoFit/>
            </a:bodyPr>
            <a:lstStyle/>
            <a:p>
              <a:r>
                <a:rPr lang="en-US" sz="1400" b="0" i="0" dirty="0">
                  <a:solidFill>
                    <a:srgbClr val="222222"/>
                  </a:solidFill>
                  <a:effectLst/>
                  <a:latin typeface="Times New Roman" panose="02020603050405020304" pitchFamily="18" charset="0"/>
                  <a:cs typeface="Times New Roman" panose="02020603050405020304" pitchFamily="18" charset="0"/>
                </a:rPr>
                <a:t>Flat regions</a:t>
              </a:r>
            </a:p>
          </p:txBody>
        </p:sp>
      </p:grpSp>
      <p:sp>
        <p:nvSpPr>
          <p:cNvPr id="5" name="TextBox 4">
            <a:extLst>
              <a:ext uri="{FF2B5EF4-FFF2-40B4-BE49-F238E27FC236}">
                <a16:creationId xmlns:a16="http://schemas.microsoft.com/office/drawing/2014/main" id="{2C472EB5-B53D-FD09-60F8-1A9F206EF4F0}"/>
              </a:ext>
            </a:extLst>
          </p:cNvPr>
          <p:cNvSpPr txBox="1"/>
          <p:nvPr/>
        </p:nvSpPr>
        <p:spPr>
          <a:xfrm flipH="1">
            <a:off x="9180213" y="2394396"/>
            <a:ext cx="3011787"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(Flat regions are not present in the Team Alvarez sample)</a:t>
            </a:r>
          </a:p>
        </p:txBody>
      </p:sp>
    </p:spTree>
    <p:extLst>
      <p:ext uri="{BB962C8B-B14F-4D97-AF65-F5344CB8AC3E}">
        <p14:creationId xmlns:p14="http://schemas.microsoft.com/office/powerpoint/2010/main" val="3074303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7C6198-CDF7-7366-81AC-536C59B528B6}"/>
              </a:ext>
            </a:extLst>
          </p:cNvPr>
          <p:cNvSpPr txBox="1"/>
          <p:nvPr/>
        </p:nvSpPr>
        <p:spPr>
          <a:xfrm>
            <a:off x="3820886" y="0"/>
            <a:ext cx="4031896"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LabVIEW installation</a:t>
            </a:r>
          </a:p>
        </p:txBody>
      </p:sp>
      <p:sp>
        <p:nvSpPr>
          <p:cNvPr id="5" name="TextBox 4">
            <a:extLst>
              <a:ext uri="{FF2B5EF4-FFF2-40B4-BE49-F238E27FC236}">
                <a16:creationId xmlns:a16="http://schemas.microsoft.com/office/drawing/2014/main" id="{B1E21FFE-C808-FA4E-71AC-BD07E439B66E}"/>
              </a:ext>
            </a:extLst>
          </p:cNvPr>
          <p:cNvSpPr txBox="1"/>
          <p:nvPr/>
        </p:nvSpPr>
        <p:spPr>
          <a:xfrm>
            <a:off x="90126" y="607667"/>
            <a:ext cx="11882120" cy="1261884"/>
          </a:xfrm>
          <a:prstGeom prst="rect">
            <a:avLst/>
          </a:prstGeom>
          <a:noFill/>
        </p:spPr>
        <p:txBody>
          <a:bodyPr wrap="square">
            <a:spAutoFit/>
          </a:bodyPr>
          <a:lstStyle/>
          <a:p>
            <a:pPr marR="0" lvl="0" algn="just">
              <a:spcBef>
                <a:spcPts val="0"/>
              </a:spcBef>
              <a:spcAft>
                <a:spcPts val="12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 list of required software for myRIO can be found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here</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LabVIEW myRIO software bundle</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contains all the required software.</a:t>
            </a:r>
          </a:p>
          <a:p>
            <a:pPr marL="0" marR="0" algn="just">
              <a:spcBef>
                <a:spcPts val="0"/>
              </a:spcBef>
              <a:spcAft>
                <a:spcPts val="12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To check the LabVIEW software and version installed on your PC and myRIO, open the NI MAX program on your PC. For software installed on the PC, navigate to My System &gt; Software. </a:t>
            </a:r>
          </a:p>
          <a:p>
            <a:pPr marL="0" marR="0" algn="just">
              <a:spcBef>
                <a:spcPts val="0"/>
              </a:spcBef>
              <a:spcAft>
                <a:spcPts val="12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For software installed on the myRIO, ensure that the myRIO is connected to the PC, and navigate to Remote Systems &gt;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name of your myRIO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&gt; Software.</a:t>
            </a:r>
          </a:p>
        </p:txBody>
      </p:sp>
      <p:sp>
        <p:nvSpPr>
          <p:cNvPr id="8" name="TextBox 7">
            <a:extLst>
              <a:ext uri="{FF2B5EF4-FFF2-40B4-BE49-F238E27FC236}">
                <a16:creationId xmlns:a16="http://schemas.microsoft.com/office/drawing/2014/main" id="{73098BD0-BE70-9E6F-5452-7460FAFD7865}"/>
              </a:ext>
            </a:extLst>
          </p:cNvPr>
          <p:cNvSpPr txBox="1"/>
          <p:nvPr/>
        </p:nvSpPr>
        <p:spPr>
          <a:xfrm>
            <a:off x="50800" y="1932710"/>
            <a:ext cx="6103620" cy="861070"/>
          </a:xfrm>
          <a:prstGeom prst="rect">
            <a:avLst/>
          </a:prstGeom>
          <a:noFill/>
        </p:spPr>
        <p:txBody>
          <a:bodyPr wrap="square">
            <a:spAutoFit/>
          </a:bodyPr>
          <a:lstStyle/>
          <a:p>
            <a:pPr marL="0" marR="0" lvl="1" algn="just">
              <a:lnSpc>
                <a:spcPct val="150000"/>
              </a:lnSpc>
              <a:spcBef>
                <a:spcPts val="200"/>
              </a:spcBef>
              <a:spcAft>
                <a:spcPts val="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On your PC, in general</a:t>
            </a:r>
          </a:p>
          <a:p>
            <a:pPr marL="342900" marR="0" lvl="0" indent="-342900" algn="l">
              <a:lnSpc>
                <a:spcPct val="107000"/>
              </a:lnSpc>
              <a:spcBef>
                <a:spcPts val="0"/>
              </a:spcBef>
              <a:spcAft>
                <a:spcPts val="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LabVIEW 2019</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with FPGA and Real Time Modules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80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NI-RIO 19</a:t>
            </a:r>
          </a:p>
        </p:txBody>
      </p:sp>
      <p:pic>
        <p:nvPicPr>
          <p:cNvPr id="9" name="Picture 8" descr="A picture containing application&#10;&#10;Description automatically generated">
            <a:extLst>
              <a:ext uri="{FF2B5EF4-FFF2-40B4-BE49-F238E27FC236}">
                <a16:creationId xmlns:a16="http://schemas.microsoft.com/office/drawing/2014/main" id="{1514BBAC-9912-4E9C-FB36-6F8DEF7C11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8110" y="2579862"/>
            <a:ext cx="3197904" cy="4120658"/>
          </a:xfrm>
          <a:prstGeom prst="rect">
            <a:avLst/>
          </a:prstGeom>
          <a:noFill/>
          <a:ln w="19050">
            <a:solidFill>
              <a:schemeClr val="tx1"/>
            </a:solidFill>
          </a:ln>
        </p:spPr>
      </p:pic>
      <p:sp>
        <p:nvSpPr>
          <p:cNvPr id="12" name="TextBox 11">
            <a:extLst>
              <a:ext uri="{FF2B5EF4-FFF2-40B4-BE49-F238E27FC236}">
                <a16:creationId xmlns:a16="http://schemas.microsoft.com/office/drawing/2014/main" id="{78E89D2F-1046-BFF7-761A-A1852727D755}"/>
              </a:ext>
            </a:extLst>
          </p:cNvPr>
          <p:cNvSpPr txBox="1"/>
          <p:nvPr/>
        </p:nvSpPr>
        <p:spPr>
          <a:xfrm>
            <a:off x="3782060" y="3644182"/>
            <a:ext cx="3116580" cy="738664"/>
          </a:xfrm>
          <a:prstGeom prst="rect">
            <a:avLst/>
          </a:prstGeom>
          <a:solidFill>
            <a:schemeClr val="bg1"/>
          </a:solidFill>
          <a:ln>
            <a:solidFill>
              <a:schemeClr val="tx1"/>
            </a:solidFill>
          </a:ln>
        </p:spPr>
        <p:txBody>
          <a:bodyPr wrap="square">
            <a:spAutoFit/>
          </a:bodyPr>
          <a:lstStyle/>
          <a:p>
            <a:r>
              <a:rPr lang="en-US" sz="1400" dirty="0">
                <a:effectLst/>
                <a:latin typeface="Times New Roman" panose="02020603050405020304" pitchFamily="18" charset="0"/>
                <a:ea typeface="Calibri" panose="020F0502020204030204" pitchFamily="34" charset="0"/>
              </a:rPr>
              <a:t>Example list of NI software downloaded on the PC as shown in MAX. Indicated are the necessary modules.</a:t>
            </a:r>
            <a:endParaRPr lang="en-US" sz="1400" dirty="0"/>
          </a:p>
        </p:txBody>
      </p:sp>
      <p:sp>
        <p:nvSpPr>
          <p:cNvPr id="15" name="TextBox 14">
            <a:extLst>
              <a:ext uri="{FF2B5EF4-FFF2-40B4-BE49-F238E27FC236}">
                <a16:creationId xmlns:a16="http://schemas.microsoft.com/office/drawing/2014/main" id="{214E926C-8774-5673-A1C8-48018EB92775}"/>
              </a:ext>
            </a:extLst>
          </p:cNvPr>
          <p:cNvSpPr txBox="1"/>
          <p:nvPr/>
        </p:nvSpPr>
        <p:spPr>
          <a:xfrm>
            <a:off x="6346519" y="2067723"/>
            <a:ext cx="3012526" cy="861070"/>
          </a:xfrm>
          <a:prstGeom prst="rect">
            <a:avLst/>
          </a:prstGeom>
          <a:noFill/>
        </p:spPr>
        <p:txBody>
          <a:bodyPr wrap="square">
            <a:spAutoFit/>
          </a:bodyPr>
          <a:lstStyle/>
          <a:p>
            <a:pPr marL="0" marR="0" lvl="1" algn="just">
              <a:lnSpc>
                <a:spcPct val="150000"/>
              </a:lnSpc>
              <a:spcBef>
                <a:spcPts val="200"/>
              </a:spcBef>
              <a:spcAft>
                <a:spcPts val="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On myRIO, in general</a:t>
            </a:r>
          </a:p>
          <a:p>
            <a:pPr marL="342900" marR="0" lvl="0" indent="-342900" algn="l">
              <a:lnSpc>
                <a:spcPct val="107000"/>
              </a:lnSpc>
              <a:spcBef>
                <a:spcPts val="0"/>
              </a:spcBef>
              <a:spcAft>
                <a:spcPts val="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LabVIEW Real-Time 19.0.09</a:t>
            </a:r>
          </a:p>
          <a:p>
            <a:pPr marL="342900" marR="0" lvl="0" indent="-342900" algn="l">
              <a:lnSpc>
                <a:spcPct val="107000"/>
              </a:lnSpc>
              <a:spcBef>
                <a:spcPts val="0"/>
              </a:spcBef>
              <a:spcAft>
                <a:spcPts val="80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NI myRIO 19.0</a:t>
            </a:r>
          </a:p>
        </p:txBody>
      </p:sp>
      <p:pic>
        <p:nvPicPr>
          <p:cNvPr id="16" name="Picture 15" descr="Text&#10;&#10;Description automatically generated with medium confidence">
            <a:extLst>
              <a:ext uri="{FF2B5EF4-FFF2-40B4-BE49-F238E27FC236}">
                <a16:creationId xmlns:a16="http://schemas.microsoft.com/office/drawing/2014/main" id="{40F6C172-0254-20C2-AD43-629AC7C57EDF}"/>
              </a:ext>
            </a:extLst>
          </p:cNvPr>
          <p:cNvPicPr>
            <a:picLocks noChangeAspect="1"/>
          </p:cNvPicPr>
          <p:nvPr/>
        </p:nvPicPr>
        <p:blipFill>
          <a:blip r:embed="rId5"/>
          <a:stretch>
            <a:fillRect/>
          </a:stretch>
        </p:blipFill>
        <p:spPr>
          <a:xfrm>
            <a:off x="9047480" y="2218996"/>
            <a:ext cx="2924766" cy="4639004"/>
          </a:xfrm>
          <a:prstGeom prst="rect">
            <a:avLst/>
          </a:prstGeom>
        </p:spPr>
      </p:pic>
      <p:sp>
        <p:nvSpPr>
          <p:cNvPr id="19" name="TextBox 18">
            <a:extLst>
              <a:ext uri="{FF2B5EF4-FFF2-40B4-BE49-F238E27FC236}">
                <a16:creationId xmlns:a16="http://schemas.microsoft.com/office/drawing/2014/main" id="{56A9F020-6126-9B01-CFA0-051AEFAF964A}"/>
              </a:ext>
            </a:extLst>
          </p:cNvPr>
          <p:cNvSpPr txBox="1"/>
          <p:nvPr/>
        </p:nvSpPr>
        <p:spPr>
          <a:xfrm>
            <a:off x="6576060" y="4965373"/>
            <a:ext cx="3406140" cy="954107"/>
          </a:xfrm>
          <a:prstGeom prst="rect">
            <a:avLst/>
          </a:prstGeom>
          <a:solidFill>
            <a:schemeClr val="bg1"/>
          </a:solidFill>
          <a:ln>
            <a:solidFill>
              <a:schemeClr val="tx1"/>
            </a:solidFill>
          </a:ln>
        </p:spPr>
        <p:txBody>
          <a:bodyPr wrap="square">
            <a:spAutoFit/>
          </a:bodyPr>
          <a:lstStyle/>
          <a:p>
            <a:r>
              <a:rPr lang="en-US" sz="1400" dirty="0">
                <a:effectLst/>
                <a:latin typeface="Times New Roman" panose="02020603050405020304" pitchFamily="18" charset="0"/>
                <a:ea typeface="Calibri" panose="020F0502020204030204" pitchFamily="34" charset="0"/>
              </a:rPr>
              <a:t>List of NI software installed on the myRIO used during testing as shown in MAX. Some but possibly not all of these modules are necessary.</a:t>
            </a:r>
            <a:endParaRPr lang="en-US" sz="1400" dirty="0"/>
          </a:p>
        </p:txBody>
      </p:sp>
    </p:spTree>
    <p:extLst>
      <p:ext uri="{BB962C8B-B14F-4D97-AF65-F5344CB8AC3E}">
        <p14:creationId xmlns:p14="http://schemas.microsoft.com/office/powerpoint/2010/main" val="4166483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1B25F9-CF7A-E775-CF99-74724A2D309B}"/>
              </a:ext>
            </a:extLst>
          </p:cNvPr>
          <p:cNvSpPr txBox="1"/>
          <p:nvPr/>
        </p:nvSpPr>
        <p:spPr>
          <a:xfrm>
            <a:off x="386080" y="191295"/>
            <a:ext cx="10474960" cy="923330"/>
          </a:xfrm>
          <a:prstGeom prst="rect">
            <a:avLst/>
          </a:prstGeom>
          <a:noFill/>
        </p:spPr>
        <p:txBody>
          <a:bodyPr wrap="square">
            <a:spAutoFit/>
          </a:bodyPr>
          <a:lstStyle/>
          <a:p>
            <a:pPr marL="0" marR="0" lvl="1" algn="just">
              <a:spcBef>
                <a:spcPts val="200"/>
              </a:spcBef>
              <a:spcAft>
                <a:spcPts val="12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Installing software on the myRIO</a:t>
            </a:r>
          </a:p>
          <a:p>
            <a:pPr marL="0" marR="0" algn="just">
              <a:spcBef>
                <a:spcPts val="0"/>
              </a:spcBef>
              <a:spcAft>
                <a:spcPts val="12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Connect the myRIO to the PC. Open the NI MAX program. Navigate to Remote Systems &gt;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name of your myRIO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&gt; Software. Right click on Software and click Add/Remove Software.</a:t>
            </a:r>
          </a:p>
        </p:txBody>
      </p:sp>
      <p:sp>
        <p:nvSpPr>
          <p:cNvPr id="8" name="Rectangle 2">
            <a:extLst>
              <a:ext uri="{FF2B5EF4-FFF2-40B4-BE49-F238E27FC236}">
                <a16:creationId xmlns:a16="http://schemas.microsoft.com/office/drawing/2014/main" id="{76F69E6D-E2B9-AB43-EDE0-4B30CB6CAF0B}"/>
              </a:ext>
            </a:extLst>
          </p:cNvPr>
          <p:cNvSpPr>
            <a:spLocks noChangeArrowheads="1"/>
          </p:cNvSpPr>
          <p:nvPr/>
        </p:nvSpPr>
        <p:spPr bwMode="auto">
          <a:xfrm>
            <a:off x="0" y="74711"/>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400">
              <a:latin typeface="Times New Roman" panose="02020603050405020304" pitchFamily="18" charset="0"/>
              <a:cs typeface="Times New Roman" panose="02020603050405020304" pitchFamily="18" charset="0"/>
            </a:endParaRPr>
          </a:p>
        </p:txBody>
      </p:sp>
      <p:pic>
        <p:nvPicPr>
          <p:cNvPr id="8193" name="Picture 4" descr="Graphical user interface, text, application&#10;&#10;Description automatically generated">
            <a:extLst>
              <a:ext uri="{FF2B5EF4-FFF2-40B4-BE49-F238E27FC236}">
                <a16:creationId xmlns:a16="http://schemas.microsoft.com/office/drawing/2014/main" id="{FAF3FBA6-536D-222E-6DF7-CF9714E6B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840" y="1186656"/>
            <a:ext cx="3086100" cy="10017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E5AD0BF1-3AA8-E0B0-31C1-FAD790922F95}"/>
              </a:ext>
            </a:extLst>
          </p:cNvPr>
          <p:cNvSpPr>
            <a:spLocks noChangeArrowheads="1"/>
          </p:cNvSpPr>
          <p:nvPr/>
        </p:nvSpPr>
        <p:spPr bwMode="auto">
          <a:xfrm>
            <a:off x="386080" y="2316017"/>
            <a:ext cx="1110598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Next, enter the device password for the admin user (likely blank) and select “NI myRIO 19.0” under the “LabVIEW Real-Time 19.0.0” tab. Click Next.</a:t>
            </a:r>
            <a:endParaRPr kumimoji="0" lang="en-US"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Picture 9" descr="Graphical user interface, text, application, email&#10;&#10;Description automatically generated">
            <a:extLst>
              <a:ext uri="{FF2B5EF4-FFF2-40B4-BE49-F238E27FC236}">
                <a16:creationId xmlns:a16="http://schemas.microsoft.com/office/drawing/2014/main" id="{C270BA98-5584-4005-83F0-75A42DFCC148}"/>
              </a:ext>
            </a:extLst>
          </p:cNvPr>
          <p:cNvPicPr>
            <a:picLocks noChangeAspect="1"/>
          </p:cNvPicPr>
          <p:nvPr/>
        </p:nvPicPr>
        <p:blipFill>
          <a:blip r:embed="rId3"/>
          <a:stretch>
            <a:fillRect/>
          </a:stretch>
        </p:blipFill>
        <p:spPr>
          <a:xfrm>
            <a:off x="457511" y="2711370"/>
            <a:ext cx="4241800" cy="3511721"/>
          </a:xfrm>
          <a:prstGeom prst="rect">
            <a:avLst/>
          </a:prstGeom>
        </p:spPr>
      </p:pic>
      <p:sp>
        <p:nvSpPr>
          <p:cNvPr id="13" name="TextBox 12">
            <a:extLst>
              <a:ext uri="{FF2B5EF4-FFF2-40B4-BE49-F238E27FC236}">
                <a16:creationId xmlns:a16="http://schemas.microsoft.com/office/drawing/2014/main" id="{87185C43-F439-A40C-ACCC-42393E0F5A67}"/>
              </a:ext>
            </a:extLst>
          </p:cNvPr>
          <p:cNvSpPr txBox="1"/>
          <p:nvPr/>
        </p:nvSpPr>
        <p:spPr>
          <a:xfrm>
            <a:off x="386080" y="6289871"/>
            <a:ext cx="6289040" cy="376834"/>
          </a:xfrm>
          <a:prstGeom prst="rect">
            <a:avLst/>
          </a:prstGeom>
          <a:noFill/>
        </p:spPr>
        <p:txBody>
          <a:bodyPr wrap="square">
            <a:spAutoFit/>
          </a:bodyPr>
          <a:lstStyle/>
          <a:p>
            <a:pPr marL="0" marR="0" algn="just">
              <a:lnSpc>
                <a:spcPct val="150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Select all the software set add-ons, click Next.</a:t>
            </a:r>
          </a:p>
        </p:txBody>
      </p:sp>
      <p:pic>
        <p:nvPicPr>
          <p:cNvPr id="14" name="Picture 8" descr="Graphical user interface, text, application&#10;&#10;Description automatically generated">
            <a:extLst>
              <a:ext uri="{FF2B5EF4-FFF2-40B4-BE49-F238E27FC236}">
                <a16:creationId xmlns:a16="http://schemas.microsoft.com/office/drawing/2014/main" id="{A169D2AD-E2F6-07D5-65F5-181AA82CA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6275" y="2788921"/>
            <a:ext cx="3877014" cy="320977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a:extLst>
              <a:ext uri="{FF2B5EF4-FFF2-40B4-BE49-F238E27FC236}">
                <a16:creationId xmlns:a16="http://schemas.microsoft.com/office/drawing/2014/main" id="{DE7525E8-3027-A4CD-66DC-160DEC4FEE6B}"/>
              </a:ext>
            </a:extLst>
          </p:cNvPr>
          <p:cNvSpPr>
            <a:spLocks noChangeArrowheads="1"/>
          </p:cNvSpPr>
          <p:nvPr/>
        </p:nvSpPr>
        <p:spPr bwMode="auto">
          <a:xfrm>
            <a:off x="6990701" y="6108956"/>
            <a:ext cx="492302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Click Next on the summary page and the software will be installed on the myRIO. The device may restart several times; expect the process to take several minutes.</a:t>
            </a:r>
            <a:endParaRPr kumimoji="0" lang="en-US"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Arrow: Right 15">
            <a:extLst>
              <a:ext uri="{FF2B5EF4-FFF2-40B4-BE49-F238E27FC236}">
                <a16:creationId xmlns:a16="http://schemas.microsoft.com/office/drawing/2014/main" id="{A524EE78-991A-2376-FCF3-4E365353AE5A}"/>
              </a:ext>
            </a:extLst>
          </p:cNvPr>
          <p:cNvSpPr/>
          <p:nvPr/>
        </p:nvSpPr>
        <p:spPr>
          <a:xfrm>
            <a:off x="5570530" y="6466100"/>
            <a:ext cx="650240" cy="2006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84FAED-8DD5-D529-2815-AB133E23D988}"/>
              </a:ext>
            </a:extLst>
          </p:cNvPr>
          <p:cNvSpPr txBox="1"/>
          <p:nvPr/>
        </p:nvSpPr>
        <p:spPr>
          <a:xfrm>
            <a:off x="0" y="946034"/>
            <a:ext cx="6095222" cy="4808817"/>
          </a:xfrm>
          <a:prstGeom prst="rect">
            <a:avLst/>
          </a:prstGeom>
          <a:noFill/>
        </p:spPr>
        <p:txBody>
          <a:bodyPr wrap="square">
            <a:spAutoFit/>
          </a:bodyPr>
          <a:lstStyle/>
          <a:p>
            <a:pPr marL="0" marR="0" algn="ctr">
              <a:lnSpc>
                <a:spcPct val="150000"/>
              </a:lnSpc>
              <a:spcBef>
                <a:spcPts val="0"/>
              </a:spcBef>
            </a:pPr>
            <a:r>
              <a:rPr lang="en-US" sz="2400" u="sng"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Organizing committee</a:t>
            </a:r>
            <a:endPar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Luis A. Aguirre – 3M Company</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Kumar Arumugam – NIST – Joint Quantum Institute</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Neil Ball - Meta</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Raymond C. Cady – Corning Inc.</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Jacob Cole – IST precision</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Liam G Connolly – UT Austin</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Tim Dalrymple</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Chunjie Fan – Corning Inc.</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Mark T. </a:t>
            </a:r>
            <a:r>
              <a:rPr lang="en-US" sz="1400" dirty="0" err="1">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Kosmowski</a:t>
            </a: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 Electro-Scientific Industries, Inc.</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Todd Noste – Lawrence Livermore national laboratory</a:t>
            </a:r>
          </a:p>
          <a:p>
            <a:pPr marL="228600" marR="0" algn="ctr">
              <a:lnSpc>
                <a:spcPct val="150000"/>
              </a:lnSpc>
              <a:spcBef>
                <a:spcPts val="0"/>
              </a:spcBef>
            </a:pPr>
            <a:r>
              <a:rPr lang="en-US" sz="1400" dirty="0" err="1">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Nilabh</a:t>
            </a: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Roy – Canon Nanotechnologies</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Stuart Smith – University of North Carolina at Charlotte</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Alex Sohn – Meta</a:t>
            </a:r>
          </a:p>
        </p:txBody>
      </p:sp>
      <p:sp>
        <p:nvSpPr>
          <p:cNvPr id="6" name="TextBox 5">
            <a:extLst>
              <a:ext uri="{FF2B5EF4-FFF2-40B4-BE49-F238E27FC236}">
                <a16:creationId xmlns:a16="http://schemas.microsoft.com/office/drawing/2014/main" id="{35094612-53F4-DD37-7C16-FA91E2EDD647}"/>
              </a:ext>
            </a:extLst>
          </p:cNvPr>
          <p:cNvSpPr txBox="1"/>
          <p:nvPr/>
        </p:nvSpPr>
        <p:spPr>
          <a:xfrm>
            <a:off x="5786924" y="1194510"/>
            <a:ext cx="6095222" cy="4757071"/>
          </a:xfrm>
          <a:prstGeom prst="rect">
            <a:avLst/>
          </a:prstGeom>
          <a:noFill/>
        </p:spPr>
        <p:txBody>
          <a:bodyPr wrap="square">
            <a:spAutoFit/>
          </a:bodyPr>
          <a:lstStyle/>
          <a:p>
            <a:pPr marL="0" marR="0" algn="ctr">
              <a:lnSpc>
                <a:spcPct val="150000"/>
              </a:lnSpc>
              <a:spcBef>
                <a:spcPts val="0"/>
              </a:spcBef>
            </a:pPr>
            <a:r>
              <a:rPr lang="en-US" sz="2000" u="sng"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With contributions and consultant input from</a:t>
            </a:r>
            <a:endParaRPr lang="en-US" sz="20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Michael Cullinan - University of Texas, Austin</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Michael Gomez – MSC industrial supply</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Drew Devitt – New Way Bearings</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Charles </a:t>
            </a:r>
            <a:r>
              <a:rPr lang="en-US" sz="1400" dirty="0" err="1">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Perera</a:t>
            </a: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 NASA, Goddard space flight center</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Kent Queensland – Lion precision</a:t>
            </a:r>
          </a:p>
          <a:p>
            <a:pPr marL="228600" marR="0" algn="ctr">
              <a:lnSpc>
                <a:spcPct val="150000"/>
              </a:lnSpc>
              <a:spcBef>
                <a:spcPts val="0"/>
              </a:spcBef>
            </a:pPr>
            <a:r>
              <a:rPr lang="en-US" sz="1400" dirty="0" err="1">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Senajith</a:t>
            </a: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Bandara </a:t>
            </a:r>
            <a:r>
              <a:rPr lang="en-US" sz="1400" dirty="0" err="1">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Rekawa</a:t>
            </a: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 Lawrence Berkeley Laboratories</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Sourabh </a:t>
            </a:r>
            <a:r>
              <a:rPr lang="en-US" sz="1400" dirty="0" err="1">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Saha</a:t>
            </a: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 Georgia tech</a:t>
            </a:r>
          </a:p>
          <a:p>
            <a:pPr marL="228600" marR="0" algn="ctr">
              <a:lnSpc>
                <a:spcPct val="150000"/>
              </a:lnSpc>
              <a:spcBef>
                <a:spcPts val="0"/>
              </a:spcBef>
            </a:pPr>
            <a:r>
              <a:rPr lang="en-US" sz="14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Lei Zhou - University of Texas, Austin</a:t>
            </a:r>
          </a:p>
          <a:p>
            <a:pPr marL="228600" marR="0" algn="ctr">
              <a:lnSpc>
                <a:spcPct val="150000"/>
              </a:lnSpc>
              <a:spcBef>
                <a:spcPts val="0"/>
              </a:spcBef>
            </a:pPr>
            <a:r>
              <a:rPr lang="en-US" sz="16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ctr">
              <a:lnSpc>
                <a:spcPct val="150000"/>
              </a:lnSpc>
              <a:spcBef>
                <a:spcPts val="0"/>
              </a:spcBef>
            </a:pPr>
            <a:r>
              <a:rPr lang="en-US" sz="2000" u="sng"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aspe.challengecommittee@gmail.com</a:t>
            </a:r>
            <a:endParaRPr lang="en-US" sz="16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0"/>
              </a:spcBef>
            </a:pPr>
            <a:r>
              <a:rPr lang="en-US" sz="20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3"/>
              </a:rPr>
              <a:t>YouTube: ASPE Student challenge</a:t>
            </a:r>
            <a:endParaRPr lang="en-US" sz="20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pPr>
            <a:r>
              <a:rPr lang="en-US" sz="1600" b="1" dirty="0">
                <a:latin typeface="Times New Roman" panose="02020603050405020304" pitchFamily="18" charset="0"/>
                <a:cs typeface="Times New Roman" panose="02020603050405020304" pitchFamily="18" charset="0"/>
                <a:hlinkClick r:id="rId4"/>
              </a:rPr>
              <a:t>GitHub</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2996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DBBE222-B2C1-37DA-0266-30A5C03BD23F}"/>
              </a:ext>
            </a:extLst>
          </p:cNvPr>
          <p:cNvSpPr/>
          <p:nvPr/>
        </p:nvSpPr>
        <p:spPr>
          <a:xfrm>
            <a:off x="-38099" y="0"/>
            <a:ext cx="122301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68C24A0-DBA1-70E3-6FE6-B40B688A7911}"/>
              </a:ext>
            </a:extLst>
          </p:cNvPr>
          <p:cNvSpPr txBox="1"/>
          <p:nvPr/>
        </p:nvSpPr>
        <p:spPr>
          <a:xfrm>
            <a:off x="0" y="390775"/>
            <a:ext cx="12128706" cy="3940053"/>
          </a:xfrm>
          <a:prstGeom prst="rect">
            <a:avLst/>
          </a:prstGeom>
          <a:noFill/>
        </p:spPr>
        <p:txBody>
          <a:bodyPr wrap="square">
            <a:spAutoFit/>
          </a:bodyPr>
          <a:lstStyle/>
          <a:p>
            <a:pPr marL="342900" marR="0" lvl="0" indent="-342900" algn="just">
              <a:lnSpc>
                <a:spcPct val="150000"/>
              </a:lnSpc>
              <a:spcBef>
                <a:spcPts val="0"/>
              </a:spcBef>
              <a:spcAft>
                <a:spcPts val="0"/>
              </a:spcAft>
              <a:buFont typeface="+mj-lt"/>
              <a:buAutoNum type="arabicPeriod"/>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Open the cardboard box and extract the black plastic carrying case. Use some help since it is heavy and keep the case horizontal.</a:t>
            </a:r>
          </a:p>
          <a:p>
            <a:pPr marL="342900" marR="0" lvl="0" indent="-342900" algn="just">
              <a:lnSpc>
                <a:spcPct val="150000"/>
              </a:lnSpc>
              <a:spcBef>
                <a:spcPts val="0"/>
              </a:spcBef>
              <a:spcAft>
                <a:spcPts val="0"/>
              </a:spcAft>
              <a:buFont typeface="+mj-lt"/>
              <a:buAutoNum type="arabicPeriod"/>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Open the plastic case. </a:t>
            </a:r>
            <a:r>
              <a:rPr lang="en-US" sz="16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Take a picture</a:t>
            </a:r>
            <a:r>
              <a:rPr lang="en-US" sz="16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remember how to pack things back (Let us know if the packing foam did not do its job securing the components). Also, inspect to make sure there are no broken parts.</a:t>
            </a:r>
          </a:p>
          <a:p>
            <a:pPr marL="342900" marR="0" lvl="0" indent="-342900" algn="just">
              <a:lnSpc>
                <a:spcPct val="150000"/>
              </a:lnSpc>
              <a:spcBef>
                <a:spcPts val="0"/>
              </a:spcBef>
              <a:spcAft>
                <a:spcPts val="800"/>
              </a:spcAft>
              <a:buFont typeface="+mj-lt"/>
              <a:buAutoNum type="arabicPeriod"/>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Right now</a:t>
            </a:r>
            <a:r>
              <a:rPr lang="en-US"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do not</a:t>
            </a:r>
            <a:r>
              <a:rPr lang="en-US" sz="16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remove the black foam blocks on the lower and upper edges, and white foam blocks 3 &amp; 4, see image below.  </a:t>
            </a:r>
          </a:p>
          <a:p>
            <a:pPr marL="342900" marR="0" lvl="0" indent="-342900" algn="l">
              <a:lnSpc>
                <a:spcPct val="107000"/>
              </a:lnSpc>
              <a:spcBef>
                <a:spcPts val="0"/>
              </a:spcBef>
              <a:spcAft>
                <a:spcPts val="1200"/>
              </a:spcAft>
              <a:buFont typeface="+mj-lt"/>
              <a:buAutoNum type="arabicPeriod"/>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Remove loose parts such as cables, diamond tool, vacuum plate (20), 10 &amp; 12 foam blocks as shown below. Then remove blocks 1 and 2.</a:t>
            </a:r>
          </a:p>
          <a:p>
            <a:pPr marL="342900" marR="0" lvl="0" indent="-342900" algn="l">
              <a:lnSpc>
                <a:spcPct val="107000"/>
              </a:lnSpc>
              <a:spcBef>
                <a:spcPts val="0"/>
              </a:spcBef>
              <a:spcAft>
                <a:spcPts val="1200"/>
              </a:spcAft>
              <a:buFont typeface="+mj-lt"/>
              <a:buAutoNum type="arabicPeriod"/>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Remove foam blocks 3&amp;4 by twisting as shown on the right. Then remove all white foam blocks.</a:t>
            </a:r>
          </a:p>
          <a:p>
            <a:pPr marL="342900" marR="0" lvl="0" indent="-342900" algn="just">
              <a:lnSpc>
                <a:spcPct val="150000"/>
              </a:lnSpc>
              <a:spcBef>
                <a:spcPts val="0"/>
              </a:spcBef>
              <a:spcAft>
                <a:spcPts val="0"/>
              </a:spcAft>
              <a:buFont typeface="+mj-lt"/>
              <a:buAutoNum type="arabicPeriod"/>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Move the XY stage away to clear the protrusion on the left side (see image below) of the top carriage (shown in blue).  After this you can remove the black foam block on the left side of the image. </a:t>
            </a:r>
          </a:p>
          <a:p>
            <a:pPr marR="0" lvl="0" algn="just">
              <a:lnSpc>
                <a:spcPct val="150000"/>
              </a:lnSpc>
              <a:spcBef>
                <a:spcPts val="0"/>
              </a:spcBef>
              <a:spcAft>
                <a:spcPts val="0"/>
              </a:spcAf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7. Manually slide the stage towards the left side using the handles on the baseplate, and then pull out the remaining black foam.  </a:t>
            </a:r>
          </a:p>
          <a:p>
            <a:pPr marR="0" lvl="0" algn="just">
              <a:lnSpc>
                <a:spcPct val="150000"/>
              </a:lnSpc>
              <a:spcBef>
                <a:spcPts val="0"/>
              </a:spcBef>
              <a:spcAft>
                <a:spcPts val="0"/>
              </a:spcAf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 Using the baseplate handles, lift the stage from the case and put on a bench. Use some help.</a:t>
            </a:r>
          </a:p>
        </p:txBody>
      </p:sp>
      <p:pic>
        <p:nvPicPr>
          <p:cNvPr id="7" name="Picture 6" descr="A picture containing text, indoor, several, cluttered&#10;&#10;Description automatically generated">
            <a:extLst>
              <a:ext uri="{FF2B5EF4-FFF2-40B4-BE49-F238E27FC236}">
                <a16:creationId xmlns:a16="http://schemas.microsoft.com/office/drawing/2014/main" id="{D39C5ED6-8943-4E5F-53A6-324652201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24227" y="4414504"/>
            <a:ext cx="3135827" cy="2292454"/>
          </a:xfrm>
          <a:prstGeom prst="rect">
            <a:avLst/>
          </a:prstGeom>
        </p:spPr>
      </p:pic>
      <p:pic>
        <p:nvPicPr>
          <p:cNvPr id="8" name="Picture 7" descr="A picture containing indoor, person&#10;&#10;Description automatically generated">
            <a:extLst>
              <a:ext uri="{FF2B5EF4-FFF2-40B4-BE49-F238E27FC236}">
                <a16:creationId xmlns:a16="http://schemas.microsoft.com/office/drawing/2014/main" id="{88866CA1-FFA2-63D4-BD5B-6022BCB411E7}"/>
              </a:ext>
            </a:extLst>
          </p:cNvPr>
          <p:cNvPicPr>
            <a:picLocks noChangeAspect="1"/>
          </p:cNvPicPr>
          <p:nvPr/>
        </p:nvPicPr>
        <p:blipFill>
          <a:blip r:embed="rId3"/>
          <a:stretch>
            <a:fillRect/>
          </a:stretch>
        </p:blipFill>
        <p:spPr>
          <a:xfrm>
            <a:off x="4987869" y="4553303"/>
            <a:ext cx="1790700" cy="2014855"/>
          </a:xfrm>
          <a:prstGeom prst="rect">
            <a:avLst/>
          </a:prstGeom>
        </p:spPr>
      </p:pic>
      <p:pic>
        <p:nvPicPr>
          <p:cNvPr id="16" name="Picture 15" descr="A picture containing blue&#10;&#10;Description automatically generated">
            <a:extLst>
              <a:ext uri="{FF2B5EF4-FFF2-40B4-BE49-F238E27FC236}">
                <a16:creationId xmlns:a16="http://schemas.microsoft.com/office/drawing/2014/main" id="{1A320029-0466-4799-1971-697E29CD9B58}"/>
              </a:ext>
            </a:extLst>
          </p:cNvPr>
          <p:cNvPicPr>
            <a:picLocks noChangeAspect="1"/>
          </p:cNvPicPr>
          <p:nvPr/>
        </p:nvPicPr>
        <p:blipFill>
          <a:blip r:embed="rId4"/>
          <a:stretch>
            <a:fillRect/>
          </a:stretch>
        </p:blipFill>
        <p:spPr>
          <a:xfrm>
            <a:off x="7982584" y="4485377"/>
            <a:ext cx="2903213" cy="2279050"/>
          </a:xfrm>
          <a:prstGeom prst="rect">
            <a:avLst/>
          </a:prstGeom>
        </p:spPr>
      </p:pic>
      <p:sp>
        <p:nvSpPr>
          <p:cNvPr id="17" name="TextBox 16">
            <a:extLst>
              <a:ext uri="{FF2B5EF4-FFF2-40B4-BE49-F238E27FC236}">
                <a16:creationId xmlns:a16="http://schemas.microsoft.com/office/drawing/2014/main" id="{2D12639B-D073-4E98-81AD-A1D9CE6E3EE7}"/>
              </a:ext>
            </a:extLst>
          </p:cNvPr>
          <p:cNvSpPr txBox="1"/>
          <p:nvPr/>
        </p:nvSpPr>
        <p:spPr>
          <a:xfrm>
            <a:off x="2043677" y="87683"/>
            <a:ext cx="7490848" cy="400110"/>
          </a:xfrm>
          <a:prstGeom prst="rect">
            <a:avLst/>
          </a:prstGeom>
          <a:noFill/>
        </p:spPr>
        <p:txBody>
          <a:bodyPr wrap="square" rtlCol="0">
            <a:spAutoFit/>
          </a:bodyPr>
          <a:lstStyle/>
          <a:p>
            <a:pPr algn="ctr"/>
            <a:r>
              <a:rPr lang="en-US" sz="2000" b="1" u="sng" dirty="0">
                <a:solidFill>
                  <a:schemeClr val="bg1"/>
                </a:solidFill>
                <a:latin typeface="Adobe Ming Std L" panose="02020300000000000000" pitchFamily="18" charset="-128"/>
                <a:ea typeface="Adobe Ming Std L" panose="02020300000000000000" pitchFamily="18" charset="-128"/>
                <a:cs typeface="Times New Roman" panose="02020603050405020304" pitchFamily="18" charset="0"/>
              </a:rPr>
              <a:t>Unpacking the XY stages</a:t>
            </a:r>
          </a:p>
        </p:txBody>
      </p:sp>
    </p:spTree>
    <p:extLst>
      <p:ext uri="{BB962C8B-B14F-4D97-AF65-F5344CB8AC3E}">
        <p14:creationId xmlns:p14="http://schemas.microsoft.com/office/powerpoint/2010/main" val="242629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22FF54D-DE4F-E12B-4ECC-46249802387E}"/>
              </a:ext>
            </a:extLst>
          </p:cNvPr>
          <p:cNvSpPr/>
          <p:nvPr/>
        </p:nvSpPr>
        <p:spPr>
          <a:xfrm>
            <a:off x="-38099" y="0"/>
            <a:ext cx="122301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9AF6A46-6DE1-0986-9789-E249C6207D4D}"/>
              </a:ext>
            </a:extLst>
          </p:cNvPr>
          <p:cNvSpPr txBox="1"/>
          <p:nvPr/>
        </p:nvSpPr>
        <p:spPr>
          <a:xfrm>
            <a:off x="0" y="-34162"/>
            <a:ext cx="12070080" cy="3491340"/>
          </a:xfrm>
          <a:prstGeom prst="rect">
            <a:avLst/>
          </a:prstGeom>
          <a:noFill/>
        </p:spPr>
        <p:txBody>
          <a:bodyPr wrap="square">
            <a:spAutoFit/>
          </a:bodyPr>
          <a:lstStyle/>
          <a:p>
            <a:pPr marR="0" lvl="0" algn="just">
              <a:lnSpc>
                <a:spcPct val="150000"/>
              </a:lnSpc>
              <a:spcBef>
                <a:spcPts val="0"/>
              </a:spcBef>
              <a:spcAft>
                <a:spcPts val="800"/>
              </a:spcAf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 On the side of the stage where it is labeled ‘X Axis’, you will see two or four small orange rubber pads as show below. Remove the tape and pull the rubber pads out. </a:t>
            </a:r>
            <a:r>
              <a:rPr lang="en-US" sz="16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Make sure to keep all the components for repacking later</a:t>
            </a: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 In between the stages there are two pieces of foam.  Pull them towards the inside and extract them.</a:t>
            </a:r>
          </a:p>
          <a:p>
            <a:pPr algn="just">
              <a:lnSpc>
                <a:spcPct val="150000"/>
              </a:lnSpc>
              <a:spcAft>
                <a:spcPts val="800"/>
              </a:spcAf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 Cut cable ties as shown below– avoid scratching the anodization. </a:t>
            </a:r>
          </a:p>
          <a:p>
            <a:pPr algn="just">
              <a:lnSpc>
                <a:spcPct val="150000"/>
              </a:lnSpc>
              <a:spcAft>
                <a:spcPts val="800"/>
              </a:spcAf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12. Connect the small tube and the flow control valve (shown below) to laboratory compressed air supply.  Make sure the air supply has a filter that is for 15 um particles or better, as explain in the XY stage Care Instructions (see Appendix A.1).</a:t>
            </a:r>
          </a:p>
          <a:p>
            <a:pPr marR="0" lvl="0" algn="just">
              <a:lnSpc>
                <a:spcPct val="107000"/>
              </a:lnSpc>
              <a:spcBef>
                <a:spcPts val="0"/>
              </a:spcBef>
              <a:spcAft>
                <a:spcPts val="1200"/>
              </a:spcAf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13. Apply the air and adjust the pressure regulator until X &amp; Y stages move without friction.  Assuming the temperature is between 20-25°C stages should move freely around 40-50 psi. When the carriage is not carrying a high load, the ideal operating pressure is 60 psi. Make sure to keep the pressure to less than 75 psi in any case.</a:t>
            </a:r>
          </a:p>
        </p:txBody>
      </p:sp>
      <p:pic>
        <p:nvPicPr>
          <p:cNvPr id="6" name="Picture 5" descr="A picture containing indoor&#10;&#10;Description automatically generated">
            <a:extLst>
              <a:ext uri="{FF2B5EF4-FFF2-40B4-BE49-F238E27FC236}">
                <a16:creationId xmlns:a16="http://schemas.microsoft.com/office/drawing/2014/main" id="{87765013-AF4F-C160-77B1-AA2712487234}"/>
              </a:ext>
            </a:extLst>
          </p:cNvPr>
          <p:cNvPicPr>
            <a:picLocks noChangeAspect="1"/>
          </p:cNvPicPr>
          <p:nvPr/>
        </p:nvPicPr>
        <p:blipFill>
          <a:blip r:embed="rId2"/>
          <a:stretch>
            <a:fillRect/>
          </a:stretch>
        </p:blipFill>
        <p:spPr>
          <a:xfrm>
            <a:off x="194174" y="3556664"/>
            <a:ext cx="3266707" cy="1655567"/>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9E288C77-7A1C-43D6-5FFB-880B296F5DB5}"/>
              </a:ext>
            </a:extLst>
          </p:cNvPr>
          <p:cNvPicPr>
            <a:picLocks noChangeAspect="1"/>
          </p:cNvPicPr>
          <p:nvPr/>
        </p:nvPicPr>
        <p:blipFill>
          <a:blip r:embed="rId3"/>
          <a:stretch>
            <a:fillRect/>
          </a:stretch>
        </p:blipFill>
        <p:spPr>
          <a:xfrm>
            <a:off x="507856" y="5359399"/>
            <a:ext cx="2551066" cy="1324383"/>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304CEC38-B892-290B-0D41-64128E4AE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539" y="3556664"/>
            <a:ext cx="2440264" cy="1830069"/>
          </a:xfrm>
          <a:prstGeom prst="rect">
            <a:avLst/>
          </a:prstGeom>
        </p:spPr>
      </p:pic>
      <p:pic>
        <p:nvPicPr>
          <p:cNvPr id="9" name="Picture 8" descr="A picture containing wall, indoor&#10;&#10;Description automatically generated">
            <a:extLst>
              <a:ext uri="{FF2B5EF4-FFF2-40B4-BE49-F238E27FC236}">
                <a16:creationId xmlns:a16="http://schemas.microsoft.com/office/drawing/2014/main" id="{080BB9C5-08F1-4E96-950A-369EABE5CEAF}"/>
              </a:ext>
            </a:extLst>
          </p:cNvPr>
          <p:cNvPicPr>
            <a:picLocks noChangeAspect="1"/>
          </p:cNvPicPr>
          <p:nvPr/>
        </p:nvPicPr>
        <p:blipFill>
          <a:blip r:embed="rId5"/>
          <a:stretch>
            <a:fillRect/>
          </a:stretch>
        </p:blipFill>
        <p:spPr>
          <a:xfrm rot="16200000" flipV="1">
            <a:off x="4683125" y="5399921"/>
            <a:ext cx="1146175" cy="1557655"/>
          </a:xfrm>
          <a:prstGeom prst="rect">
            <a:avLst/>
          </a:prstGeom>
        </p:spPr>
      </p:pic>
      <p:grpSp>
        <p:nvGrpSpPr>
          <p:cNvPr id="16" name="Group 15">
            <a:extLst>
              <a:ext uri="{FF2B5EF4-FFF2-40B4-BE49-F238E27FC236}">
                <a16:creationId xmlns:a16="http://schemas.microsoft.com/office/drawing/2014/main" id="{9614BCBE-DAD2-00E8-C723-D1263D38321B}"/>
              </a:ext>
            </a:extLst>
          </p:cNvPr>
          <p:cNvGrpSpPr/>
          <p:nvPr/>
        </p:nvGrpSpPr>
        <p:grpSpPr>
          <a:xfrm>
            <a:off x="7117074" y="3375545"/>
            <a:ext cx="4991105" cy="3157345"/>
            <a:chOff x="7188194" y="3482225"/>
            <a:chExt cx="4991105" cy="3157345"/>
          </a:xfrm>
        </p:grpSpPr>
        <p:pic>
          <p:nvPicPr>
            <p:cNvPr id="11" name="Picture 10">
              <a:extLst>
                <a:ext uri="{FF2B5EF4-FFF2-40B4-BE49-F238E27FC236}">
                  <a16:creationId xmlns:a16="http://schemas.microsoft.com/office/drawing/2014/main" id="{B1D47E93-0DAC-C20F-EC5F-80FFE896202F}"/>
                </a:ext>
              </a:extLst>
            </p:cNvPr>
            <p:cNvPicPr>
              <a:picLocks noChangeAspect="1"/>
            </p:cNvPicPr>
            <p:nvPr/>
          </p:nvPicPr>
          <p:blipFill>
            <a:blip r:embed="rId6"/>
            <a:stretch>
              <a:fillRect/>
            </a:stretch>
          </p:blipFill>
          <p:spPr>
            <a:xfrm>
              <a:off x="7453503" y="4007390"/>
              <a:ext cx="2070233" cy="2632180"/>
            </a:xfrm>
            <a:prstGeom prst="rect">
              <a:avLst/>
            </a:prstGeom>
          </p:spPr>
        </p:pic>
        <p:pic>
          <p:nvPicPr>
            <p:cNvPr id="12" name="Picture 11">
              <a:extLst>
                <a:ext uri="{FF2B5EF4-FFF2-40B4-BE49-F238E27FC236}">
                  <a16:creationId xmlns:a16="http://schemas.microsoft.com/office/drawing/2014/main" id="{44902C1D-BB75-077E-5CA3-52FFB1694108}"/>
                </a:ext>
              </a:extLst>
            </p:cNvPr>
            <p:cNvPicPr>
              <a:picLocks noChangeAspect="1"/>
            </p:cNvPicPr>
            <p:nvPr/>
          </p:nvPicPr>
          <p:blipFill>
            <a:blip r:embed="rId7"/>
            <a:stretch>
              <a:fillRect/>
            </a:stretch>
          </p:blipFill>
          <p:spPr>
            <a:xfrm>
              <a:off x="9720806" y="5140600"/>
              <a:ext cx="2064797" cy="1428356"/>
            </a:xfrm>
            <a:prstGeom prst="rect">
              <a:avLst/>
            </a:prstGeom>
          </p:spPr>
        </p:pic>
        <p:sp>
          <p:nvSpPr>
            <p:cNvPr id="13" name="TextBox 12">
              <a:extLst>
                <a:ext uri="{FF2B5EF4-FFF2-40B4-BE49-F238E27FC236}">
                  <a16:creationId xmlns:a16="http://schemas.microsoft.com/office/drawing/2014/main" id="{2F3FEAEF-BE7A-8D5B-A675-B4580573FA6B}"/>
                </a:ext>
              </a:extLst>
            </p:cNvPr>
            <p:cNvSpPr txBox="1"/>
            <p:nvPr/>
          </p:nvSpPr>
          <p:spPr>
            <a:xfrm>
              <a:off x="7188194" y="3482225"/>
              <a:ext cx="4991105" cy="400110"/>
            </a:xfrm>
            <a:prstGeom prst="rect">
              <a:avLst/>
            </a:prstGeom>
            <a:noFill/>
          </p:spPr>
          <p:txBody>
            <a:bodyPr wrap="square" rtlCol="0">
              <a:spAutoFit/>
            </a:bodyPr>
            <a:lstStyle/>
            <a:p>
              <a:pPr algn="ctr"/>
              <a:r>
                <a:rPr lang="en-US" sz="2000" b="1" dirty="0">
                  <a:solidFill>
                    <a:srgbClr val="FF0000"/>
                  </a:solidFill>
                  <a:latin typeface="Adobe Ming Std L" panose="02020300000000000000" pitchFamily="18" charset="-128"/>
                  <a:ea typeface="Adobe Ming Std L" panose="02020300000000000000" pitchFamily="18" charset="-128"/>
                  <a:cs typeface="Times New Roman" panose="02020603050405020304" pitchFamily="18" charset="0"/>
                </a:rPr>
                <a:t>If using compressor, drain it everyday</a:t>
              </a:r>
            </a:p>
          </p:txBody>
        </p:sp>
        <p:sp>
          <p:nvSpPr>
            <p:cNvPr id="14" name="TextBox 13">
              <a:extLst>
                <a:ext uri="{FF2B5EF4-FFF2-40B4-BE49-F238E27FC236}">
                  <a16:creationId xmlns:a16="http://schemas.microsoft.com/office/drawing/2014/main" id="{FBECC285-D6D5-C82A-F1DF-E128C31BF85C}"/>
                </a:ext>
              </a:extLst>
            </p:cNvPr>
            <p:cNvSpPr txBox="1"/>
            <p:nvPr/>
          </p:nvSpPr>
          <p:spPr>
            <a:xfrm>
              <a:off x="10505003" y="4205225"/>
              <a:ext cx="1414560" cy="646331"/>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If you don’t </a:t>
              </a:r>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5" name="Picture 2" descr="Yellow vector danger japanese sign isolated on black background. Kiken.  Exclamation mark in triangle shape. Warning caution symbol 5720147 Vector  Art at Vecteezy">
              <a:extLst>
                <a:ext uri="{FF2B5EF4-FFF2-40B4-BE49-F238E27FC236}">
                  <a16:creationId xmlns:a16="http://schemas.microsoft.com/office/drawing/2014/main" id="{80263A79-95D5-A121-39C0-244E117253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0806" y="4066769"/>
              <a:ext cx="894095" cy="8940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353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F159F9-8D9E-3814-1127-0270480822C3}"/>
              </a:ext>
            </a:extLst>
          </p:cNvPr>
          <p:cNvSpPr txBox="1"/>
          <p:nvPr/>
        </p:nvSpPr>
        <p:spPr>
          <a:xfrm>
            <a:off x="1569422" y="-56989"/>
            <a:ext cx="9525768"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Suggested workflow after you receive the shipments</a:t>
            </a:r>
          </a:p>
        </p:txBody>
      </p:sp>
      <p:sp>
        <p:nvSpPr>
          <p:cNvPr id="5" name="TextBox 4">
            <a:extLst>
              <a:ext uri="{FF2B5EF4-FFF2-40B4-BE49-F238E27FC236}">
                <a16:creationId xmlns:a16="http://schemas.microsoft.com/office/drawing/2014/main" id="{6399A619-C211-D3FA-85D5-26B91EA051D3}"/>
              </a:ext>
            </a:extLst>
          </p:cNvPr>
          <p:cNvSpPr txBox="1"/>
          <p:nvPr/>
        </p:nvSpPr>
        <p:spPr>
          <a:xfrm>
            <a:off x="53885" y="556253"/>
            <a:ext cx="12158304" cy="3970318"/>
          </a:xfrm>
          <a:prstGeom prst="rect">
            <a:avLst/>
          </a:prstGeom>
          <a:noFill/>
        </p:spPr>
        <p:txBody>
          <a:bodyPr wrap="square" rtlCol="0">
            <a:spAutoFit/>
          </a:bodyPr>
          <a:lstStyle/>
          <a:p>
            <a:pPr algn="just">
              <a:spcAft>
                <a:spcPts val="1200"/>
              </a:spcAft>
              <a:buAutoNum type="arabicPeriod"/>
            </a:pPr>
            <a:r>
              <a:rPr lang="en-US" sz="1600" dirty="0">
                <a:latin typeface="Times New Roman" panose="02020603050405020304" pitchFamily="18" charset="0"/>
                <a:cs typeface="Times New Roman" panose="02020603050405020304" pitchFamily="18" charset="0"/>
              </a:rPr>
              <a:t> Install </a:t>
            </a:r>
            <a:r>
              <a:rPr lang="en-US" sz="1600" b="1" dirty="0">
                <a:latin typeface="Times New Roman" panose="02020603050405020304" pitchFamily="18" charset="0"/>
                <a:cs typeface="Times New Roman" panose="02020603050405020304" pitchFamily="18" charset="0"/>
              </a:rPr>
              <a:t>LabVIEW</a:t>
            </a:r>
            <a:r>
              <a:rPr lang="en-US" sz="1600" dirty="0">
                <a:latin typeface="Times New Roman" panose="02020603050405020304" pitchFamily="18" charset="0"/>
                <a:cs typeface="Times New Roman" panose="02020603050405020304" pitchFamily="18" charset="0"/>
              </a:rPr>
              <a:t> following the procedure given in slides at the end, and use the files in </a:t>
            </a:r>
            <a:r>
              <a:rPr lang="en-US" sz="1600" b="1" dirty="0">
                <a:latin typeface="Times New Roman" panose="02020603050405020304" pitchFamily="18" charset="0"/>
                <a:cs typeface="Times New Roman" panose="02020603050405020304" pitchFamily="18" charset="0"/>
                <a:hlinkClick r:id="rId2"/>
              </a:rPr>
              <a:t>GitHub</a:t>
            </a:r>
            <a:endParaRPr lang="en-US" sz="1600" b="1" dirty="0">
              <a:latin typeface="Times New Roman" panose="02020603050405020304" pitchFamily="18" charset="0"/>
              <a:cs typeface="Times New Roman" panose="02020603050405020304" pitchFamily="18" charset="0"/>
            </a:endParaRPr>
          </a:p>
          <a:p>
            <a:pPr algn="just">
              <a:spcAft>
                <a:spcPts val="1200"/>
              </a:spcAft>
            </a:pPr>
            <a:r>
              <a:rPr lang="en-US" sz="1600" dirty="0">
                <a:latin typeface="Times New Roman" panose="02020603050405020304" pitchFamily="18" charset="0"/>
                <a:cs typeface="Times New Roman" panose="02020603050405020304" pitchFamily="18" charset="0"/>
              </a:rPr>
              <a:t>2. Watch the LabVIEW + Student challenge 2022 hardware </a:t>
            </a:r>
            <a:r>
              <a:rPr lang="en-US" sz="1600" b="1" dirty="0">
                <a:latin typeface="Times New Roman" panose="02020603050405020304" pitchFamily="18" charset="0"/>
                <a:cs typeface="Times New Roman" panose="02020603050405020304" pitchFamily="18" charset="0"/>
                <a:hlinkClick r:id="rId3"/>
              </a:rPr>
              <a:t>YouTube tutorials</a:t>
            </a:r>
            <a:endParaRPr lang="en-US" sz="1600" b="1" dirty="0">
              <a:latin typeface="Times New Roman" panose="02020603050405020304" pitchFamily="18" charset="0"/>
              <a:cs typeface="Times New Roman" panose="02020603050405020304" pitchFamily="18" charset="0"/>
            </a:endParaRPr>
          </a:p>
          <a:p>
            <a:pPr marL="228600" indent="-228600" algn="just">
              <a:spcAft>
                <a:spcPts val="600"/>
              </a:spcAft>
            </a:pPr>
            <a:r>
              <a:rPr lang="en-US" sz="1600" dirty="0">
                <a:latin typeface="Times New Roman" panose="02020603050405020304" pitchFamily="18" charset="0"/>
                <a:cs typeface="Times New Roman" panose="02020603050405020304" pitchFamily="18" charset="0"/>
              </a:rPr>
              <a:t>3. Use following slides and tutorials to </a:t>
            </a:r>
            <a:r>
              <a:rPr lang="en-US" sz="1600" b="1" dirty="0">
                <a:latin typeface="Times New Roman" panose="02020603050405020304" pitchFamily="18" charset="0"/>
                <a:cs typeface="Times New Roman" panose="02020603050405020304" pitchFamily="18" charset="0"/>
              </a:rPr>
              <a:t>setup hardware communication</a:t>
            </a: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power supply, setup the XY stages, OPU and capacitance probe. </a:t>
            </a:r>
          </a:p>
          <a:p>
            <a:pPr marL="228600" algn="just">
              <a:spcAft>
                <a:spcPts val="600"/>
              </a:spcAft>
            </a:pPr>
            <a:r>
              <a:rPr lang="en-US" sz="1400" dirty="0">
                <a:latin typeface="Times New Roman" panose="02020603050405020304" pitchFamily="18" charset="0"/>
                <a:cs typeface="Times New Roman" panose="02020603050405020304" pitchFamily="18" charset="0"/>
              </a:rPr>
              <a:t>It is </a:t>
            </a:r>
            <a:r>
              <a:rPr lang="en-US" sz="1400" b="1" dirty="0">
                <a:solidFill>
                  <a:srgbClr val="FF0000"/>
                </a:solidFill>
                <a:latin typeface="Times New Roman" panose="02020603050405020304" pitchFamily="18" charset="0"/>
                <a:cs typeface="Times New Roman" panose="02020603050405020304" pitchFamily="18" charset="0"/>
              </a:rPr>
              <a:t>preferred to use the concave mirror </a:t>
            </a:r>
            <a:r>
              <a:rPr lang="en-US" sz="1400" dirty="0">
                <a:latin typeface="Times New Roman" panose="02020603050405020304" pitchFamily="18" charset="0"/>
                <a:cs typeface="Times New Roman" panose="02020603050405020304" pitchFamily="18" charset="0"/>
              </a:rPr>
              <a:t>as the reflective object to setup the hardware to avoid damage to the ‘Team Alvarez mirror’. </a:t>
            </a:r>
          </a:p>
          <a:p>
            <a:pPr marL="228600" algn="just">
              <a:spcAft>
                <a:spcPts val="1200"/>
              </a:spcAft>
            </a:pPr>
            <a:r>
              <a:rPr lang="en-US" sz="1400" b="1" dirty="0">
                <a:solidFill>
                  <a:srgbClr val="FF0000"/>
                </a:solidFill>
                <a:latin typeface="Times New Roman" panose="02020603050405020304" pitchFamily="18" charset="0"/>
                <a:cs typeface="Times New Roman" panose="02020603050405020304" pitchFamily="18" charset="0"/>
              </a:rPr>
              <a:t>Do not bring any ferrous material in front of the OPU lens. There are magnets inside the OPU and would cause damage.</a:t>
            </a:r>
          </a:p>
          <a:p>
            <a:pPr algn="just">
              <a:spcAft>
                <a:spcPts val="1200"/>
              </a:spcAft>
            </a:pPr>
            <a:r>
              <a:rPr lang="en-US" sz="1600" dirty="0">
                <a:latin typeface="Times New Roman" panose="02020603050405020304" pitchFamily="18" charset="0"/>
                <a:cs typeface="Times New Roman" panose="02020603050405020304" pitchFamily="18" charset="0"/>
              </a:rPr>
              <a:t>4. </a:t>
            </a:r>
            <a:r>
              <a:rPr lang="en-US" sz="1600" b="1" dirty="0">
                <a:latin typeface="Times New Roman" panose="02020603050405020304" pitchFamily="18" charset="0"/>
                <a:cs typeface="Times New Roman" panose="02020603050405020304" pitchFamily="18" charset="0"/>
              </a:rPr>
              <a:t>Once confident </a:t>
            </a:r>
            <a:r>
              <a:rPr lang="en-US" sz="1600" dirty="0">
                <a:latin typeface="Times New Roman" panose="02020603050405020304" pitchFamily="18" charset="0"/>
                <a:cs typeface="Times New Roman" panose="02020603050405020304" pitchFamily="18" charset="0"/>
              </a:rPr>
              <a:t>about scanning setup, you can choose to do the following tasks in the order you prefer</a:t>
            </a:r>
          </a:p>
          <a:p>
            <a:pPr marL="285750" indent="-285750" algn="just">
              <a:spcAft>
                <a:spcPts val="12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 one or more of the </a:t>
            </a:r>
            <a:r>
              <a:rPr lang="en-US" sz="1600" b="1" dirty="0">
                <a:latin typeface="Times New Roman" panose="02020603050405020304" pitchFamily="18" charset="0"/>
                <a:cs typeface="Times New Roman" panose="02020603050405020304" pitchFamily="18" charset="0"/>
              </a:rPr>
              <a:t>calibration</a:t>
            </a:r>
            <a:r>
              <a:rPr lang="en-US" sz="1600" dirty="0">
                <a:latin typeface="Times New Roman" panose="02020603050405020304" pitchFamily="18" charset="0"/>
                <a:cs typeface="Times New Roman" panose="02020603050405020304" pitchFamily="18" charset="0"/>
              </a:rPr>
              <a:t> equipment (capacitance probe, micrometer stage, concave mirror) to convert OPU lens travel commanded in volts (equivalent current driven through the coil) to metric. </a:t>
            </a:r>
          </a:p>
          <a:p>
            <a:pPr marL="285750" indent="-285750" algn="just">
              <a:spcAft>
                <a:spcPts val="12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Areal measurement of the </a:t>
            </a:r>
            <a:r>
              <a:rPr lang="en-US" sz="1600" b="1" dirty="0">
                <a:latin typeface="Times New Roman" panose="02020603050405020304" pitchFamily="18" charset="0"/>
                <a:cs typeface="Times New Roman" panose="02020603050405020304" pitchFamily="18" charset="0"/>
              </a:rPr>
              <a:t>concave mirror</a:t>
            </a:r>
          </a:p>
          <a:p>
            <a:pPr algn="just">
              <a:spcAft>
                <a:spcPts val="1200"/>
              </a:spcAft>
            </a:pPr>
            <a:r>
              <a:rPr lang="en-US" sz="1600" dirty="0">
                <a:latin typeface="Times New Roman" panose="02020603050405020304" pitchFamily="18" charset="0"/>
                <a:cs typeface="Times New Roman" panose="02020603050405020304" pitchFamily="18" charset="0"/>
              </a:rPr>
              <a:t>5.  Areal measurement of the </a:t>
            </a:r>
            <a:r>
              <a:rPr lang="en-US" sz="1600" b="1" dirty="0">
                <a:latin typeface="Times New Roman" panose="02020603050405020304" pitchFamily="18" charset="0"/>
                <a:cs typeface="Times New Roman" panose="02020603050405020304" pitchFamily="18" charset="0"/>
              </a:rPr>
              <a:t>Team</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Alvarez mirror</a:t>
            </a:r>
            <a:endParaRPr lang="en-US" sz="1600" dirty="0">
              <a:latin typeface="Times New Roman" panose="02020603050405020304" pitchFamily="18" charset="0"/>
              <a:cs typeface="Times New Roman" panose="02020603050405020304" pitchFamily="18" charset="0"/>
            </a:endParaRPr>
          </a:p>
          <a:p>
            <a:pPr algn="just">
              <a:spcAft>
                <a:spcPts val="1200"/>
              </a:spcAft>
            </a:pPr>
            <a:r>
              <a:rPr lang="en-US" sz="1600" dirty="0">
                <a:latin typeface="Times New Roman" panose="02020603050405020304" pitchFamily="18" charset="0"/>
                <a:cs typeface="Times New Roman" panose="02020603050405020304" pitchFamily="18" charset="0"/>
              </a:rPr>
              <a:t>6. Can use CAD files in </a:t>
            </a:r>
            <a:r>
              <a:rPr lang="en-US" sz="1600" b="1" dirty="0">
                <a:latin typeface="Times New Roman" panose="02020603050405020304" pitchFamily="18" charset="0"/>
                <a:cs typeface="Times New Roman" panose="02020603050405020304" pitchFamily="18" charset="0"/>
                <a:hlinkClick r:id="rId2"/>
              </a:rPr>
              <a:t>GitHub</a:t>
            </a:r>
            <a:r>
              <a:rPr lang="en-US" sz="1600" dirty="0">
                <a:latin typeface="Times New Roman" panose="02020603050405020304" pitchFamily="18" charset="0"/>
                <a:cs typeface="Times New Roman" panose="02020603050405020304" pitchFamily="18" charset="0"/>
              </a:rPr>
              <a:t> for design modification and presentation purposes, and example Matlab codes for data processing</a:t>
            </a:r>
            <a:endParaRPr lang="en-US" sz="1600" b="1" dirty="0">
              <a:latin typeface="Times New Roman" panose="02020603050405020304" pitchFamily="18" charset="0"/>
              <a:cs typeface="Times New Roman" panose="02020603050405020304" pitchFamily="18" charset="0"/>
            </a:endParaRPr>
          </a:p>
        </p:txBody>
      </p:sp>
      <p:grpSp>
        <p:nvGrpSpPr>
          <p:cNvPr id="53" name="Group 52">
            <a:extLst>
              <a:ext uri="{FF2B5EF4-FFF2-40B4-BE49-F238E27FC236}">
                <a16:creationId xmlns:a16="http://schemas.microsoft.com/office/drawing/2014/main" id="{7B611B6A-4EBA-5A5E-CA31-8692A8231835}"/>
              </a:ext>
            </a:extLst>
          </p:cNvPr>
          <p:cNvGrpSpPr/>
          <p:nvPr/>
        </p:nvGrpSpPr>
        <p:grpSpPr>
          <a:xfrm>
            <a:off x="8559139" y="4896567"/>
            <a:ext cx="2785233" cy="1456865"/>
            <a:chOff x="9104507" y="4997069"/>
            <a:chExt cx="2785233" cy="1456865"/>
          </a:xfrm>
        </p:grpSpPr>
        <p:grpSp>
          <p:nvGrpSpPr>
            <p:cNvPr id="19" name="Group 18">
              <a:extLst>
                <a:ext uri="{FF2B5EF4-FFF2-40B4-BE49-F238E27FC236}">
                  <a16:creationId xmlns:a16="http://schemas.microsoft.com/office/drawing/2014/main" id="{DD23E8AB-01F0-319B-C8FC-68FA8556400A}"/>
                </a:ext>
              </a:extLst>
            </p:cNvPr>
            <p:cNvGrpSpPr/>
            <p:nvPr/>
          </p:nvGrpSpPr>
          <p:grpSpPr>
            <a:xfrm>
              <a:off x="9104507" y="5006086"/>
              <a:ext cx="1509442" cy="1446292"/>
              <a:chOff x="7671947" y="5031486"/>
              <a:chExt cx="1509442" cy="1446292"/>
            </a:xfrm>
          </p:grpSpPr>
          <p:cxnSp>
            <p:nvCxnSpPr>
              <p:cNvPr id="7" name="Straight Arrow Connector 6">
                <a:extLst>
                  <a:ext uri="{FF2B5EF4-FFF2-40B4-BE49-F238E27FC236}">
                    <a16:creationId xmlns:a16="http://schemas.microsoft.com/office/drawing/2014/main" id="{3F1DDC7E-7BE2-515A-219F-E521D859942C}"/>
                  </a:ext>
                </a:extLst>
              </p:cNvPr>
              <p:cNvCxnSpPr/>
              <p:nvPr/>
            </p:nvCxnSpPr>
            <p:spPr>
              <a:xfrm>
                <a:off x="7945120" y="5553218"/>
                <a:ext cx="909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5BFF410-F0A2-D760-8C21-2CD6572C9671}"/>
                  </a:ext>
                </a:extLst>
              </p:cNvPr>
              <p:cNvCxnSpPr>
                <a:cxnSpLocks/>
              </p:cNvCxnSpPr>
              <p:nvPr/>
            </p:nvCxnSpPr>
            <p:spPr>
              <a:xfrm flipH="1">
                <a:off x="7945120" y="5868178"/>
                <a:ext cx="909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A1C986E-52EA-49FF-51A8-BB8F7B3688F5}"/>
                  </a:ext>
                </a:extLst>
              </p:cNvPr>
              <p:cNvCxnSpPr/>
              <p:nvPr/>
            </p:nvCxnSpPr>
            <p:spPr>
              <a:xfrm>
                <a:off x="7945120" y="6162818"/>
                <a:ext cx="909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970A57E-80CA-6BA4-E56D-6B560A107407}"/>
                  </a:ext>
                </a:extLst>
              </p:cNvPr>
              <p:cNvCxnSpPr>
                <a:cxnSpLocks/>
              </p:cNvCxnSpPr>
              <p:nvPr/>
            </p:nvCxnSpPr>
            <p:spPr>
              <a:xfrm flipH="1">
                <a:off x="7945120" y="6477778"/>
                <a:ext cx="909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5A2E723-CC48-E3B6-1CC2-E7E2A6DC6215}"/>
                  </a:ext>
                </a:extLst>
              </p:cNvPr>
              <p:cNvCxnSpPr/>
              <p:nvPr/>
            </p:nvCxnSpPr>
            <p:spPr>
              <a:xfrm>
                <a:off x="8854440" y="5563378"/>
                <a:ext cx="0" cy="30480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CCC83A8-3CB9-BE81-7160-F2C82F89569C}"/>
                  </a:ext>
                </a:extLst>
              </p:cNvPr>
              <p:cNvCxnSpPr/>
              <p:nvPr/>
            </p:nvCxnSpPr>
            <p:spPr>
              <a:xfrm>
                <a:off x="7945120" y="5868178"/>
                <a:ext cx="0" cy="30480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232D5DA-83AF-108E-1133-A811D558B6E2}"/>
                  </a:ext>
                </a:extLst>
              </p:cNvPr>
              <p:cNvCxnSpPr/>
              <p:nvPr/>
            </p:nvCxnSpPr>
            <p:spPr>
              <a:xfrm>
                <a:off x="8854440" y="6172978"/>
                <a:ext cx="0" cy="30480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D62172F-EE8C-96E7-1B09-43DD9C0A27C7}"/>
                  </a:ext>
                </a:extLst>
              </p:cNvPr>
              <p:cNvSpPr txBox="1"/>
              <p:nvPr/>
            </p:nvSpPr>
            <p:spPr>
              <a:xfrm>
                <a:off x="7671947" y="5031486"/>
                <a:ext cx="150944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Meandering</a:t>
                </a:r>
                <a:endParaRPr lang="en-US" dirty="0"/>
              </a:p>
            </p:txBody>
          </p:sp>
        </p:grpSp>
        <p:grpSp>
          <p:nvGrpSpPr>
            <p:cNvPr id="35" name="Group 34">
              <a:extLst>
                <a:ext uri="{FF2B5EF4-FFF2-40B4-BE49-F238E27FC236}">
                  <a16:creationId xmlns:a16="http://schemas.microsoft.com/office/drawing/2014/main" id="{65FB122C-312E-2310-DFCD-4056DF12EB1E}"/>
                </a:ext>
              </a:extLst>
            </p:cNvPr>
            <p:cNvGrpSpPr/>
            <p:nvPr/>
          </p:nvGrpSpPr>
          <p:grpSpPr>
            <a:xfrm>
              <a:off x="10706100" y="4997069"/>
              <a:ext cx="1183640" cy="1456865"/>
              <a:chOff x="9273540" y="5022469"/>
              <a:chExt cx="1183640" cy="1456865"/>
            </a:xfrm>
          </p:grpSpPr>
          <p:cxnSp>
            <p:nvCxnSpPr>
              <p:cNvPr id="20" name="Straight Arrow Connector 19">
                <a:extLst>
                  <a:ext uri="{FF2B5EF4-FFF2-40B4-BE49-F238E27FC236}">
                    <a16:creationId xmlns:a16="http://schemas.microsoft.com/office/drawing/2014/main" id="{85C2152A-8ADD-ED7E-B66A-8D9B38ED3D47}"/>
                  </a:ext>
                </a:extLst>
              </p:cNvPr>
              <p:cNvCxnSpPr/>
              <p:nvPr/>
            </p:nvCxnSpPr>
            <p:spPr>
              <a:xfrm>
                <a:off x="9392920" y="5517658"/>
                <a:ext cx="909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496A7D9-B890-8582-2734-EECB6D1807EE}"/>
                  </a:ext>
                </a:extLst>
              </p:cNvPr>
              <p:cNvCxnSpPr/>
              <p:nvPr/>
            </p:nvCxnSpPr>
            <p:spPr>
              <a:xfrm>
                <a:off x="9410700" y="5868178"/>
                <a:ext cx="909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58A80FA-8BDA-5533-8D44-04D655CFB12F}"/>
                  </a:ext>
                </a:extLst>
              </p:cNvPr>
              <p:cNvCxnSpPr>
                <a:cxnSpLocks/>
              </p:cNvCxnSpPr>
              <p:nvPr/>
            </p:nvCxnSpPr>
            <p:spPr>
              <a:xfrm>
                <a:off x="9425940" y="6187162"/>
                <a:ext cx="90424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72A0C8D-0620-C351-6F59-A7F9F2FA7E3B}"/>
                  </a:ext>
                </a:extLst>
              </p:cNvPr>
              <p:cNvCxnSpPr>
                <a:cxnSpLocks/>
              </p:cNvCxnSpPr>
              <p:nvPr/>
            </p:nvCxnSpPr>
            <p:spPr>
              <a:xfrm flipH="1">
                <a:off x="9392920" y="5579396"/>
                <a:ext cx="853440" cy="243062"/>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28E1389-BA3C-FC6A-0044-886582098C47}"/>
                  </a:ext>
                </a:extLst>
              </p:cNvPr>
              <p:cNvCxnSpPr>
                <a:cxnSpLocks/>
              </p:cNvCxnSpPr>
              <p:nvPr/>
            </p:nvCxnSpPr>
            <p:spPr>
              <a:xfrm flipH="1">
                <a:off x="9438640" y="5913899"/>
                <a:ext cx="853440" cy="243062"/>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3E843C2E-D2AE-B269-BB5B-EBA4DA78D14D}"/>
                  </a:ext>
                </a:extLst>
              </p:cNvPr>
              <p:cNvCxnSpPr>
                <a:cxnSpLocks/>
              </p:cNvCxnSpPr>
              <p:nvPr/>
            </p:nvCxnSpPr>
            <p:spPr>
              <a:xfrm>
                <a:off x="9425940" y="6479334"/>
                <a:ext cx="90424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31C88EB-85AD-6F37-3EED-E3B851777699}"/>
                  </a:ext>
                </a:extLst>
              </p:cNvPr>
              <p:cNvCxnSpPr>
                <a:cxnSpLocks/>
              </p:cNvCxnSpPr>
              <p:nvPr/>
            </p:nvCxnSpPr>
            <p:spPr>
              <a:xfrm flipH="1">
                <a:off x="9438640" y="6230414"/>
                <a:ext cx="853440" cy="243062"/>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8BE1DB-B1A0-5F0A-5945-9E35CE8C7742}"/>
                  </a:ext>
                </a:extLst>
              </p:cNvPr>
              <p:cNvSpPr txBox="1"/>
              <p:nvPr/>
            </p:nvSpPr>
            <p:spPr>
              <a:xfrm>
                <a:off x="9273540" y="5022469"/>
                <a:ext cx="118364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Rastering</a:t>
                </a:r>
                <a:endParaRPr lang="en-US" dirty="0"/>
              </a:p>
            </p:txBody>
          </p:sp>
        </p:grpSp>
      </p:grpSp>
      <p:grpSp>
        <p:nvGrpSpPr>
          <p:cNvPr id="52" name="Group 51">
            <a:extLst>
              <a:ext uri="{FF2B5EF4-FFF2-40B4-BE49-F238E27FC236}">
                <a16:creationId xmlns:a16="http://schemas.microsoft.com/office/drawing/2014/main" id="{C7D5EE02-2ABC-819D-9EE3-2F451BA324BE}"/>
              </a:ext>
            </a:extLst>
          </p:cNvPr>
          <p:cNvGrpSpPr/>
          <p:nvPr/>
        </p:nvGrpSpPr>
        <p:grpSpPr>
          <a:xfrm>
            <a:off x="704308" y="4693014"/>
            <a:ext cx="6568824" cy="2044423"/>
            <a:chOff x="664712" y="4813577"/>
            <a:chExt cx="6568824" cy="2044423"/>
          </a:xfrm>
        </p:grpSpPr>
        <p:grpSp>
          <p:nvGrpSpPr>
            <p:cNvPr id="36" name="Group 35">
              <a:extLst>
                <a:ext uri="{FF2B5EF4-FFF2-40B4-BE49-F238E27FC236}">
                  <a16:creationId xmlns:a16="http://schemas.microsoft.com/office/drawing/2014/main" id="{58FACAE4-0610-702B-895C-D59E7919933A}"/>
                </a:ext>
              </a:extLst>
            </p:cNvPr>
            <p:cNvGrpSpPr/>
            <p:nvPr/>
          </p:nvGrpSpPr>
          <p:grpSpPr>
            <a:xfrm>
              <a:off x="664712" y="4813577"/>
              <a:ext cx="2889265" cy="2044423"/>
              <a:chOff x="2235227" y="1315079"/>
              <a:chExt cx="2889265" cy="2044423"/>
            </a:xfrm>
          </p:grpSpPr>
          <p:grpSp>
            <p:nvGrpSpPr>
              <p:cNvPr id="37" name="Group 36">
                <a:extLst>
                  <a:ext uri="{FF2B5EF4-FFF2-40B4-BE49-F238E27FC236}">
                    <a16:creationId xmlns:a16="http://schemas.microsoft.com/office/drawing/2014/main" id="{DE54F64D-6FE7-B92E-85FC-08D20ACE63F5}"/>
                  </a:ext>
                </a:extLst>
              </p:cNvPr>
              <p:cNvGrpSpPr/>
              <p:nvPr/>
            </p:nvGrpSpPr>
            <p:grpSpPr>
              <a:xfrm>
                <a:off x="2235227" y="1315079"/>
                <a:ext cx="2889265" cy="2044423"/>
                <a:chOff x="2794917" y="1855599"/>
                <a:chExt cx="2889265" cy="2044423"/>
              </a:xfrm>
            </p:grpSpPr>
            <p:pic>
              <p:nvPicPr>
                <p:cNvPr id="40" name="Picture 39" descr="A close-up of a machine&#10;&#10;Description automatically generated with low confidence">
                  <a:extLst>
                    <a:ext uri="{FF2B5EF4-FFF2-40B4-BE49-F238E27FC236}">
                      <a16:creationId xmlns:a16="http://schemas.microsoft.com/office/drawing/2014/main" id="{BBBF3C83-339F-D0E6-85C2-F12C22A1E306}"/>
                    </a:ext>
                  </a:extLst>
                </p:cNvPr>
                <p:cNvPicPr>
                  <a:picLocks noChangeAspect="1"/>
                </p:cNvPicPr>
                <p:nvPr/>
              </p:nvPicPr>
              <p:blipFill rotWithShape="1">
                <a:blip r:embed="rId4">
                  <a:extLst>
                    <a:ext uri="{28A0092B-C50C-407E-A947-70E740481C1C}">
                      <a14:useLocalDpi xmlns:a14="http://schemas.microsoft.com/office/drawing/2010/main" val="0"/>
                    </a:ext>
                  </a:extLst>
                </a:blip>
                <a:srcRect l="5629" r="14433" b="30833"/>
                <a:stretch/>
              </p:blipFill>
              <p:spPr>
                <a:xfrm rot="10800000">
                  <a:off x="3438330" y="1855599"/>
                  <a:ext cx="2170475" cy="1521202"/>
                </a:xfrm>
                <a:prstGeom prst="rect">
                  <a:avLst/>
                </a:prstGeom>
              </p:spPr>
            </p:pic>
            <p:cxnSp>
              <p:nvCxnSpPr>
                <p:cNvPr id="41" name="Straight Arrow Connector 40">
                  <a:extLst>
                    <a:ext uri="{FF2B5EF4-FFF2-40B4-BE49-F238E27FC236}">
                      <a16:creationId xmlns:a16="http://schemas.microsoft.com/office/drawing/2014/main" id="{A43AF444-BE38-64EF-7EAA-F60AD4BAF970}"/>
                    </a:ext>
                  </a:extLst>
                </p:cNvPr>
                <p:cNvCxnSpPr>
                  <a:cxnSpLocks/>
                </p:cNvCxnSpPr>
                <p:nvPr/>
              </p:nvCxnSpPr>
              <p:spPr>
                <a:xfrm flipV="1">
                  <a:off x="3886200" y="2763151"/>
                  <a:ext cx="418343" cy="6658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922764D-0158-DAB3-6B69-E83B1B870E25}"/>
                    </a:ext>
                  </a:extLst>
                </p:cNvPr>
                <p:cNvSpPr txBox="1"/>
                <p:nvPr/>
              </p:nvSpPr>
              <p:spPr>
                <a:xfrm>
                  <a:off x="2794917" y="3376802"/>
                  <a:ext cx="1417329"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Parallel guidance Wire flexures</a:t>
                  </a:r>
                </a:p>
              </p:txBody>
            </p:sp>
            <p:cxnSp>
              <p:nvCxnSpPr>
                <p:cNvPr id="43" name="Straight Arrow Connector 42">
                  <a:extLst>
                    <a:ext uri="{FF2B5EF4-FFF2-40B4-BE49-F238E27FC236}">
                      <a16:creationId xmlns:a16="http://schemas.microsoft.com/office/drawing/2014/main" id="{80DC06CB-0CE1-4897-B336-0B31B6712D73}"/>
                    </a:ext>
                  </a:extLst>
                </p:cNvPr>
                <p:cNvCxnSpPr>
                  <a:cxnSpLocks/>
                </p:cNvCxnSpPr>
                <p:nvPr/>
              </p:nvCxnSpPr>
              <p:spPr>
                <a:xfrm flipH="1" flipV="1">
                  <a:off x="4616676" y="3268016"/>
                  <a:ext cx="238983" cy="3703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4AFCAA9-F9C3-7C83-E4CF-CB461DB3F132}"/>
                    </a:ext>
                  </a:extLst>
                </p:cNvPr>
                <p:cNvSpPr txBox="1"/>
                <p:nvPr/>
              </p:nvSpPr>
              <p:spPr>
                <a:xfrm>
                  <a:off x="4450776" y="3592245"/>
                  <a:ext cx="123340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Focusing lens</a:t>
                  </a:r>
                </a:p>
              </p:txBody>
            </p:sp>
          </p:grpSp>
          <p:cxnSp>
            <p:nvCxnSpPr>
              <p:cNvPr id="38" name="Straight Arrow Connector 37">
                <a:extLst>
                  <a:ext uri="{FF2B5EF4-FFF2-40B4-BE49-F238E27FC236}">
                    <a16:creationId xmlns:a16="http://schemas.microsoft.com/office/drawing/2014/main" id="{95BA007F-3588-6F3B-ED6A-EB24FAEC1A90}"/>
                  </a:ext>
                </a:extLst>
              </p:cNvPr>
              <p:cNvCxnSpPr>
                <a:cxnSpLocks/>
              </p:cNvCxnSpPr>
              <p:nvPr/>
            </p:nvCxnSpPr>
            <p:spPr>
              <a:xfrm flipV="1">
                <a:off x="2709934" y="2014775"/>
                <a:ext cx="0" cy="3766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F06D37E1-33B7-A4FC-824F-A3589213D3B6}"/>
                  </a:ext>
                </a:extLst>
              </p:cNvPr>
              <p:cNvSpPr txBox="1"/>
              <p:nvPr/>
            </p:nvSpPr>
            <p:spPr>
              <a:xfrm>
                <a:off x="2545796" y="1591689"/>
                <a:ext cx="328275" cy="461665"/>
              </a:xfrm>
              <a:prstGeom prst="rect">
                <a:avLst/>
              </a:prstGeom>
              <a:noFill/>
            </p:spPr>
            <p:txBody>
              <a:bodyPr wrap="square" rtlCol="0">
                <a:spAutoFit/>
              </a:bodyPr>
              <a:lstStyle/>
              <a:p>
                <a:pPr algn="just"/>
                <a:r>
                  <a:rPr lang="en-US" sz="2400" b="1" i="1" dirty="0">
                    <a:solidFill>
                      <a:srgbClr val="7030A0"/>
                    </a:solidFill>
                    <a:latin typeface="Times New Roman" panose="02020603050405020304" pitchFamily="18" charset="0"/>
                    <a:cs typeface="Times New Roman" panose="02020603050405020304" pitchFamily="18" charset="0"/>
                  </a:rPr>
                  <a:t>z</a:t>
                </a:r>
              </a:p>
            </p:txBody>
          </p:sp>
        </p:grpSp>
        <p:grpSp>
          <p:nvGrpSpPr>
            <p:cNvPr id="45" name="Group 44">
              <a:extLst>
                <a:ext uri="{FF2B5EF4-FFF2-40B4-BE49-F238E27FC236}">
                  <a16:creationId xmlns:a16="http://schemas.microsoft.com/office/drawing/2014/main" id="{65DB7754-2A3A-54C8-E9B1-87FB0843070D}"/>
                </a:ext>
              </a:extLst>
            </p:cNvPr>
            <p:cNvGrpSpPr/>
            <p:nvPr/>
          </p:nvGrpSpPr>
          <p:grpSpPr>
            <a:xfrm>
              <a:off x="3891134" y="4891282"/>
              <a:ext cx="3342402" cy="1454435"/>
              <a:chOff x="3628857" y="4685914"/>
              <a:chExt cx="3342402" cy="1730182"/>
            </a:xfrm>
          </p:grpSpPr>
          <p:sp>
            <p:nvSpPr>
              <p:cNvPr id="46" name="Freeform: Shape 45">
                <a:extLst>
                  <a:ext uri="{FF2B5EF4-FFF2-40B4-BE49-F238E27FC236}">
                    <a16:creationId xmlns:a16="http://schemas.microsoft.com/office/drawing/2014/main" id="{36AFE9DE-2696-CE6E-F601-65DBF10F6EDA}"/>
                  </a:ext>
                </a:extLst>
              </p:cNvPr>
              <p:cNvSpPr/>
              <p:nvPr/>
            </p:nvSpPr>
            <p:spPr>
              <a:xfrm>
                <a:off x="4560586" y="5059573"/>
                <a:ext cx="1509443" cy="1275007"/>
              </a:xfrm>
              <a:custGeom>
                <a:avLst/>
                <a:gdLst>
                  <a:gd name="connsiteX0" fmla="*/ 0 w 4094251"/>
                  <a:gd name="connsiteY0" fmla="*/ 721795 h 1426446"/>
                  <a:gd name="connsiteX1" fmla="*/ 760287 w 4094251"/>
                  <a:gd name="connsiteY1" fmla="*/ 855359 h 1426446"/>
                  <a:gd name="connsiteX2" fmla="*/ 1371600 w 4094251"/>
                  <a:gd name="connsiteY2" fmla="*/ 1425574 h 1426446"/>
                  <a:gd name="connsiteX3" fmla="*/ 1916130 w 4094251"/>
                  <a:gd name="connsiteY3" fmla="*/ 711520 h 1426446"/>
                  <a:gd name="connsiteX4" fmla="*/ 2445249 w 4094251"/>
                  <a:gd name="connsiteY4" fmla="*/ 2604 h 1426446"/>
                  <a:gd name="connsiteX5" fmla="*/ 2979505 w 4094251"/>
                  <a:gd name="connsiteY5" fmla="*/ 480352 h 1426446"/>
                  <a:gd name="connsiteX6" fmla="*/ 3534310 w 4094251"/>
                  <a:gd name="connsiteY6" fmla="*/ 701246 h 1426446"/>
                  <a:gd name="connsiteX7" fmla="*/ 4094251 w 4094251"/>
                  <a:gd name="connsiteY7" fmla="*/ 726932 h 142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4251" h="1426446">
                    <a:moveTo>
                      <a:pt x="0" y="721795"/>
                    </a:moveTo>
                    <a:cubicBezTo>
                      <a:pt x="265843" y="729929"/>
                      <a:pt x="531687" y="738063"/>
                      <a:pt x="760287" y="855359"/>
                    </a:cubicBezTo>
                    <a:cubicBezTo>
                      <a:pt x="988887" y="972655"/>
                      <a:pt x="1178960" y="1449547"/>
                      <a:pt x="1371600" y="1425574"/>
                    </a:cubicBezTo>
                    <a:cubicBezTo>
                      <a:pt x="1564240" y="1401601"/>
                      <a:pt x="1737189" y="948682"/>
                      <a:pt x="1916130" y="711520"/>
                    </a:cubicBezTo>
                    <a:cubicBezTo>
                      <a:pt x="2095071" y="474358"/>
                      <a:pt x="2268020" y="41132"/>
                      <a:pt x="2445249" y="2604"/>
                    </a:cubicBezTo>
                    <a:cubicBezTo>
                      <a:pt x="2622478" y="-35924"/>
                      <a:pt x="2797995" y="363912"/>
                      <a:pt x="2979505" y="480352"/>
                    </a:cubicBezTo>
                    <a:cubicBezTo>
                      <a:pt x="3161015" y="596792"/>
                      <a:pt x="3348519" y="660149"/>
                      <a:pt x="3534310" y="701246"/>
                    </a:cubicBezTo>
                    <a:cubicBezTo>
                      <a:pt x="3720101" y="742343"/>
                      <a:pt x="3996647" y="729500"/>
                      <a:pt x="4094251" y="726932"/>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D1E55A11-9085-A607-281E-5BD4FFED9540}"/>
                  </a:ext>
                </a:extLst>
              </p:cNvPr>
              <p:cNvCxnSpPr>
                <a:cxnSpLocks/>
              </p:cNvCxnSpPr>
              <p:nvPr/>
            </p:nvCxnSpPr>
            <p:spPr>
              <a:xfrm>
                <a:off x="4268912" y="5702158"/>
                <a:ext cx="220831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456DCBFB-1404-7AD2-43F3-1DC8EC94174E}"/>
                  </a:ext>
                </a:extLst>
              </p:cNvPr>
              <p:cNvSpPr txBox="1"/>
              <p:nvPr/>
            </p:nvSpPr>
            <p:spPr>
              <a:xfrm>
                <a:off x="3628857" y="5495705"/>
                <a:ext cx="720242" cy="402741"/>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 </a:t>
                </a:r>
                <a:r>
                  <a:rPr lang="en-US" sz="1600" i="1" dirty="0">
                    <a:solidFill>
                      <a:srgbClr val="7030A0"/>
                    </a:solidFill>
                    <a:latin typeface="Times New Roman" panose="02020603050405020304" pitchFamily="18" charset="0"/>
                    <a:cs typeface="Times New Roman" panose="02020603050405020304" pitchFamily="18" charset="0"/>
                  </a:rPr>
                  <a:t>V</a:t>
                </a:r>
                <a:r>
                  <a:rPr lang="en-US" sz="1600" i="1" dirty="0">
                    <a:latin typeface="Times New Roman" panose="02020603050405020304" pitchFamily="18" charset="0"/>
                    <a:cs typeface="Times New Roman" panose="02020603050405020304" pitchFamily="18" charset="0"/>
                  </a:rPr>
                  <a:t>, - I</a:t>
                </a:r>
              </a:p>
            </p:txBody>
          </p:sp>
          <p:sp>
            <p:nvSpPr>
              <p:cNvPr id="49" name="TextBox 48">
                <a:extLst>
                  <a:ext uri="{FF2B5EF4-FFF2-40B4-BE49-F238E27FC236}">
                    <a16:creationId xmlns:a16="http://schemas.microsoft.com/office/drawing/2014/main" id="{45F1EDEE-AE36-B9BE-26CD-8D64B43A6AB2}"/>
                  </a:ext>
                </a:extLst>
              </p:cNvPr>
              <p:cNvSpPr txBox="1"/>
              <p:nvPr/>
            </p:nvSpPr>
            <p:spPr>
              <a:xfrm>
                <a:off x="6460214" y="5471722"/>
                <a:ext cx="511045" cy="402741"/>
              </a:xfrm>
              <a:prstGeom prst="rect">
                <a:avLst/>
              </a:prstGeom>
              <a:noFill/>
            </p:spPr>
            <p:txBody>
              <a:bodyPr wrap="square" rtlCol="0">
                <a:spAutoFit/>
              </a:bodyPr>
              <a:lstStyle/>
              <a:p>
                <a:r>
                  <a:rPr lang="en-US" sz="1600" i="1" dirty="0">
                    <a:solidFill>
                      <a:srgbClr val="7030A0"/>
                    </a:solidFill>
                    <a:latin typeface="Times New Roman" panose="02020603050405020304" pitchFamily="18" charset="0"/>
                    <a:cs typeface="Times New Roman" panose="02020603050405020304" pitchFamily="18" charset="0"/>
                  </a:rPr>
                  <a:t>V</a:t>
                </a:r>
                <a:r>
                  <a:rPr lang="en-US" sz="1600" i="1" dirty="0">
                    <a:latin typeface="Times New Roman" panose="02020603050405020304" pitchFamily="18" charset="0"/>
                    <a:cs typeface="Times New Roman" panose="02020603050405020304" pitchFamily="18" charset="0"/>
                  </a:rPr>
                  <a:t>, I</a:t>
                </a:r>
              </a:p>
            </p:txBody>
          </p:sp>
          <p:cxnSp>
            <p:nvCxnSpPr>
              <p:cNvPr id="50" name="Straight Arrow Connector 49">
                <a:extLst>
                  <a:ext uri="{FF2B5EF4-FFF2-40B4-BE49-F238E27FC236}">
                    <a16:creationId xmlns:a16="http://schemas.microsoft.com/office/drawing/2014/main" id="{BF86D0F5-DD90-D3E2-E1E4-A1F4E6ED8DDC}"/>
                  </a:ext>
                </a:extLst>
              </p:cNvPr>
              <p:cNvCxnSpPr>
                <a:cxnSpLocks/>
              </p:cNvCxnSpPr>
              <p:nvPr/>
            </p:nvCxnSpPr>
            <p:spPr>
              <a:xfrm flipV="1">
                <a:off x="5255091" y="4997741"/>
                <a:ext cx="0" cy="1418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016596AC-30CA-2A2A-B433-68B0A015757D}"/>
                  </a:ext>
                </a:extLst>
              </p:cNvPr>
              <p:cNvSpPr txBox="1"/>
              <p:nvPr/>
            </p:nvSpPr>
            <p:spPr>
              <a:xfrm>
                <a:off x="5120166" y="4685914"/>
                <a:ext cx="345186" cy="30777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S</a:t>
                </a:r>
                <a:endParaRPr lang="en-US" sz="1400" dirty="0"/>
              </a:p>
            </p:txBody>
          </p:sp>
        </p:grpSp>
      </p:grpSp>
    </p:spTree>
    <p:extLst>
      <p:ext uri="{BB962C8B-B14F-4D97-AF65-F5344CB8AC3E}">
        <p14:creationId xmlns:p14="http://schemas.microsoft.com/office/powerpoint/2010/main" val="5235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78B66E-BD8C-37CD-04CD-42FD75DACF95}"/>
              </a:ext>
            </a:extLst>
          </p:cNvPr>
          <p:cNvSpPr txBox="1"/>
          <p:nvPr/>
        </p:nvSpPr>
        <p:spPr>
          <a:xfrm>
            <a:off x="1787902" y="59769"/>
            <a:ext cx="8979625" cy="954107"/>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What changes can you make to the provided equipment and measurement process ?</a:t>
            </a:r>
          </a:p>
        </p:txBody>
      </p:sp>
      <p:sp>
        <p:nvSpPr>
          <p:cNvPr id="5" name="TextBox 4">
            <a:extLst>
              <a:ext uri="{FF2B5EF4-FFF2-40B4-BE49-F238E27FC236}">
                <a16:creationId xmlns:a16="http://schemas.microsoft.com/office/drawing/2014/main" id="{BDCADF4A-7496-40A4-71A2-A73F030DCDF4}"/>
              </a:ext>
            </a:extLst>
          </p:cNvPr>
          <p:cNvSpPr txBox="1"/>
          <p:nvPr/>
        </p:nvSpPr>
        <p:spPr>
          <a:xfrm>
            <a:off x="318331" y="1245791"/>
            <a:ext cx="11629984" cy="4247317"/>
          </a:xfrm>
          <a:prstGeom prst="rect">
            <a:avLst/>
          </a:prstGeom>
          <a:noFill/>
        </p:spPr>
        <p:txBody>
          <a:bodyPr wrap="square" rtlCol="0">
            <a:spAutoFit/>
          </a:bodyPr>
          <a:lstStyle/>
          <a:p>
            <a:pPr algn="just">
              <a:spcAft>
                <a:spcPts val="1200"/>
              </a:spcAft>
            </a:pPr>
            <a:r>
              <a:rPr lang="en-US" dirty="0">
                <a:latin typeface="Times New Roman" panose="02020603050405020304" pitchFamily="18" charset="0"/>
                <a:cs typeface="Times New Roman" panose="02020603050405020304" pitchFamily="18" charset="0"/>
              </a:rPr>
              <a:t>Literally anything that can be removed while handing over the equipment </a:t>
            </a:r>
            <a:r>
              <a:rPr lang="en-US" b="1" dirty="0">
                <a:solidFill>
                  <a:srgbClr val="FF0000"/>
                </a:solidFill>
                <a:latin typeface="Times New Roman" panose="02020603050405020304" pitchFamily="18" charset="0"/>
                <a:cs typeface="Times New Roman" panose="02020603050405020304" pitchFamily="18" charset="0"/>
              </a:rPr>
              <a:t>(with no damage) </a:t>
            </a:r>
            <a:r>
              <a:rPr lang="en-US" dirty="0">
                <a:latin typeface="Times New Roman" panose="02020603050405020304" pitchFamily="18" charset="0"/>
                <a:cs typeface="Times New Roman" panose="02020603050405020304" pitchFamily="18" charset="0"/>
              </a:rPr>
              <a:t>back to the committee. </a:t>
            </a:r>
          </a:p>
          <a:p>
            <a:pPr algn="just">
              <a:spcAft>
                <a:spcPts val="1200"/>
              </a:spcAft>
            </a:pPr>
            <a:r>
              <a:rPr lang="en-US" dirty="0">
                <a:latin typeface="Times New Roman" panose="02020603050405020304" pitchFamily="18" charset="0"/>
                <a:cs typeface="Times New Roman" panose="02020603050405020304" pitchFamily="18" charset="0"/>
              </a:rPr>
              <a:t>These modifications may include but not limited to</a:t>
            </a:r>
          </a:p>
          <a:p>
            <a:pPr marL="285750" indent="-28575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Damping treatments (</a:t>
            </a:r>
            <a:r>
              <a:rPr lang="en-US" b="1" dirty="0">
                <a:latin typeface="Times New Roman" panose="02020603050405020304" pitchFamily="18" charset="0"/>
                <a:cs typeface="Times New Roman" panose="02020603050405020304" pitchFamily="18" charset="0"/>
              </a:rPr>
              <a:t>removable</a:t>
            </a:r>
            <a:r>
              <a:rPr lang="en-US" dirty="0">
                <a:latin typeface="Times New Roman" panose="02020603050405020304" pitchFamily="18" charset="0"/>
                <a:cs typeface="Times New Roman" panose="02020603050405020304" pitchFamily="18" charset="0"/>
              </a:rPr>
              <a:t>)</a:t>
            </a:r>
          </a:p>
          <a:p>
            <a:pPr marL="285750" indent="-28575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Mounting of OPU, z-axis micrometer stage etc.</a:t>
            </a:r>
          </a:p>
          <a:p>
            <a:pPr marL="285750" indent="-28575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LabVIEW program </a:t>
            </a:r>
          </a:p>
          <a:p>
            <a:pPr marL="285750" indent="-28575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Measurement procedure</a:t>
            </a:r>
          </a:p>
          <a:p>
            <a:pPr marL="285750" indent="-28575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Meandering, rastering, etc.</a:t>
            </a:r>
          </a:p>
          <a:p>
            <a:pPr marL="285750" indent="-28575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PID controller gains of OPU and XY stages</a:t>
            </a:r>
          </a:p>
          <a:p>
            <a:pPr marL="285750" indent="-28575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you wish, you don’t even have to use a  PID controller for the OPU and use a different controller strategy</a:t>
            </a:r>
          </a:p>
          <a:p>
            <a:pPr marL="285750" indent="-28575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storage</a:t>
            </a:r>
          </a:p>
        </p:txBody>
      </p:sp>
      <p:sp>
        <p:nvSpPr>
          <p:cNvPr id="6" name="TextBox 5">
            <a:extLst>
              <a:ext uri="{FF2B5EF4-FFF2-40B4-BE49-F238E27FC236}">
                <a16:creationId xmlns:a16="http://schemas.microsoft.com/office/drawing/2014/main" id="{64405CC1-DA85-652E-1465-2E3355C39742}"/>
              </a:ext>
            </a:extLst>
          </p:cNvPr>
          <p:cNvSpPr txBox="1"/>
          <p:nvPr/>
        </p:nvSpPr>
        <p:spPr>
          <a:xfrm>
            <a:off x="409199" y="5725023"/>
            <a:ext cx="11539116" cy="677108"/>
          </a:xfrm>
          <a:prstGeom prst="rect">
            <a:avLst/>
          </a:prstGeom>
          <a:solidFill>
            <a:schemeClr val="tx1"/>
          </a:solid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Teams can use additional components of up to </a:t>
            </a:r>
            <a:r>
              <a:rPr lang="en-US" sz="2000" dirty="0">
                <a:solidFill>
                  <a:srgbClr val="FF0000"/>
                </a:solidFill>
                <a:latin typeface="Times New Roman" panose="02020603050405020304" pitchFamily="18" charset="0"/>
                <a:cs typeface="Times New Roman" panose="02020603050405020304" pitchFamily="18" charset="0"/>
              </a:rPr>
              <a:t>50 $</a:t>
            </a:r>
            <a:r>
              <a:rPr lang="en-US" dirty="0">
                <a:solidFill>
                  <a:srgbClr val="FF0000"/>
                </a:solidFill>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after obtaining permission from the committee</a:t>
            </a:r>
            <a:r>
              <a:rPr lang="en-US" dirty="0">
                <a:solidFill>
                  <a:srgbClr val="FF0000"/>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For example, use of additive or conventionally manufactured bespoke component, will include the cost of the machine. Therefore &gt;&gt;&gt;50 $</a:t>
            </a:r>
          </a:p>
        </p:txBody>
      </p:sp>
    </p:spTree>
    <p:extLst>
      <p:ext uri="{BB962C8B-B14F-4D97-AF65-F5344CB8AC3E}">
        <p14:creationId xmlns:p14="http://schemas.microsoft.com/office/powerpoint/2010/main" val="2298373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F66FBE53-FE1D-3C1B-81D8-C5A7AE770F56}"/>
              </a:ext>
            </a:extLst>
          </p:cNvPr>
          <p:cNvPicPr>
            <a:picLocks noChangeAspect="1"/>
          </p:cNvPicPr>
          <p:nvPr/>
        </p:nvPicPr>
        <p:blipFill>
          <a:blip r:embed="rId2"/>
          <a:stretch>
            <a:fillRect/>
          </a:stretch>
        </p:blipFill>
        <p:spPr>
          <a:xfrm>
            <a:off x="4668421" y="1063682"/>
            <a:ext cx="2785919" cy="2224811"/>
          </a:xfrm>
          <a:prstGeom prst="rect">
            <a:avLst/>
          </a:prstGeom>
        </p:spPr>
      </p:pic>
      <p:pic>
        <p:nvPicPr>
          <p:cNvPr id="2050" name="Picture 2" descr="10ft Cat6a (SFTP) Shielded Snagless RJ45 Ethernet Cable, Black - FS">
            <a:extLst>
              <a:ext uri="{FF2B5EF4-FFF2-40B4-BE49-F238E27FC236}">
                <a16:creationId xmlns:a16="http://schemas.microsoft.com/office/drawing/2014/main" id="{9DB25942-A0A5-DFE1-8AD2-87D0F2632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911" y="3034808"/>
            <a:ext cx="1575586" cy="15755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B7A77956-D306-A9C8-70A4-7C2213997E37}"/>
              </a:ext>
            </a:extLst>
          </p:cNvPr>
          <p:cNvPicPr>
            <a:picLocks noChangeAspect="1"/>
          </p:cNvPicPr>
          <p:nvPr/>
        </p:nvPicPr>
        <p:blipFill>
          <a:blip r:embed="rId4"/>
          <a:stretch>
            <a:fillRect/>
          </a:stretch>
        </p:blipFill>
        <p:spPr>
          <a:xfrm>
            <a:off x="2217646" y="1026532"/>
            <a:ext cx="2520016" cy="2190351"/>
          </a:xfrm>
          <a:prstGeom prst="rect">
            <a:avLst/>
          </a:prstGeom>
        </p:spPr>
      </p:pic>
      <p:grpSp>
        <p:nvGrpSpPr>
          <p:cNvPr id="85" name="Group 84">
            <a:extLst>
              <a:ext uri="{FF2B5EF4-FFF2-40B4-BE49-F238E27FC236}">
                <a16:creationId xmlns:a16="http://schemas.microsoft.com/office/drawing/2014/main" id="{4A072062-8AC9-BB2A-FE1E-DF68540632CF}"/>
              </a:ext>
            </a:extLst>
          </p:cNvPr>
          <p:cNvGrpSpPr/>
          <p:nvPr/>
        </p:nvGrpSpPr>
        <p:grpSpPr>
          <a:xfrm>
            <a:off x="6009682" y="481931"/>
            <a:ext cx="6089163" cy="6101036"/>
            <a:chOff x="5152975" y="45559"/>
            <a:chExt cx="6656550" cy="6512008"/>
          </a:xfrm>
        </p:grpSpPr>
        <p:pic>
          <p:nvPicPr>
            <p:cNvPr id="4" name="Picture 3">
              <a:extLst>
                <a:ext uri="{FF2B5EF4-FFF2-40B4-BE49-F238E27FC236}">
                  <a16:creationId xmlns:a16="http://schemas.microsoft.com/office/drawing/2014/main" id="{E40F7B04-0376-0B3E-A6E7-633E47A2820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123" b="96633" l="1969" r="98594">
                          <a14:foregroundMark x1="7030" y1="36530" x2="7030" y2="36530"/>
                          <a14:foregroundMark x1="7255" y1="40996" x2="16085" y2="42313"/>
                          <a14:foregroundMark x1="6299" y1="46852" x2="10011" y2="56589"/>
                          <a14:foregroundMark x1="10011" y1="56589" x2="10461" y2="56735"/>
                          <a14:foregroundMark x1="77728" y1="24231" x2="76209" y2="28184"/>
                          <a14:foregroundMark x1="42070" y1="23133" x2="42520" y2="19253"/>
                          <a14:foregroundMark x1="34758" y1="19546" x2="39876" y2="17130"/>
                          <a14:foregroundMark x1="38189" y1="20644" x2="27334" y2="17936"/>
                          <a14:foregroundMark x1="45276" y1="15739" x2="44038" y2="25037"/>
                          <a14:foregroundMark x1="44038" y1="25037" x2="44038" y2="25037"/>
                          <a14:foregroundMark x1="49550" y1="18448" x2="43420" y2="22621"/>
                          <a14:foregroundMark x1="50450" y1="16179" x2="49156" y2="16325"/>
                          <a14:foregroundMark x1="46569" y1="15593" x2="48819" y2="15959"/>
                          <a14:foregroundMark x1="63369" y1="8986" x2="64398" y2="14568"/>
                          <a14:foregroundMark x1="72385" y1="57980" x2="83465" y2="58346"/>
                          <a14:foregroundMark x1="48650" y1="65227" x2="16423" y2="56076"/>
                          <a14:foregroundMark x1="25478" y1="87262" x2="30259" y2="63104"/>
                          <a14:foregroundMark x1="6862" y1="74451" x2="80990" y2="89898"/>
                          <a14:foregroundMark x1="24016" y1="82723" x2="69404" y2="94656"/>
                          <a14:foregroundMark x1="74916" y1="88580" x2="84083" y2="51611"/>
                          <a14:foregroundMark x1="84083" y1="51611" x2="83858" y2="51903"/>
                          <a14:foregroundMark x1="8605" y1="81186" x2="17098" y2="82211"/>
                          <a14:foregroundMark x1="17098" y1="82211" x2="36558" y2="92826"/>
                          <a14:foregroundMark x1="36558" y1="92826" x2="67604" y2="96266"/>
                          <a14:foregroundMark x1="67604" y1="96266" x2="82790" y2="94656"/>
                          <a14:foregroundMark x1="82790" y1="94656" x2="90439" y2="76867"/>
                          <a14:foregroundMark x1="43251" y1="95388" x2="49269" y2="96633"/>
                          <a14:foregroundMark x1="1969" y1="79136" x2="8155" y2="82138"/>
                          <a14:foregroundMark x1="3431" y1="73426" x2="5568" y2="65300"/>
                          <a14:foregroundMark x1="21502" y1="17730" x2="20697" y2="17496"/>
                          <a14:foregroundMark x1="24568" y1="18620" x2="22145" y2="17917"/>
                          <a14:foregroundMark x1="27204" y1="19385" x2="25979" y2="19030"/>
                          <a14:foregroundMark x1="28515" y1="19766" x2="27709" y2="19532"/>
                          <a14:foregroundMark x1="55006" y1="14788" x2="58493" y2="7760"/>
                          <a14:foregroundMark x1="58493" y1="7760" x2="66085" y2="9151"/>
                          <a14:foregroundMark x1="66085" y1="9151" x2="69066" y2="11420"/>
                          <a14:foregroundMark x1="66142" y1="17716" x2="70810" y2="11127"/>
                          <a14:foregroundMark x1="75366" y1="18155" x2="69741" y2="15373"/>
                          <a14:foregroundMark x1="69741" y1="15373" x2="69741" y2="15373"/>
                          <a14:foregroundMark x1="69629" y1="55271" x2="77222" y2="50586"/>
                          <a14:foregroundMark x1="77222" y1="50586" x2="91564" y2="54758"/>
                          <a14:foregroundMark x1="91564" y1="54758" x2="90495" y2="86603"/>
                          <a14:foregroundMark x1="96119" y1="61933" x2="98650" y2="48609"/>
                          <a14:foregroundMark x1="86965" y1="40915" x2="84421" y2="39239"/>
                          <a14:foregroundMark x1="98650" y1="48609" x2="87387" y2="41192"/>
                          <a14:foregroundMark x1="77401" y1="37684" x2="76490" y2="37482"/>
                          <a14:foregroundMark x1="80390" y1="38346" x2="77965" y2="37809"/>
                          <a14:foregroundMark x1="80952" y1="38470" x2="81187" y2="38522"/>
                          <a14:foregroundMark x1="81823" y1="38663" x2="81440" y2="38578"/>
                          <a14:foregroundMark x1="84421" y1="39239" x2="82063" y2="38716"/>
                          <a14:foregroundMark x1="82709" y1="28327" x2="82578" y2="29424"/>
                          <a14:foregroundMark x1="82119" y1="33279" x2="82166" y2="32882"/>
                          <a14:foregroundMark x1="82709" y1="28331" x2="83078" y2="25232"/>
                          <a14:foregroundMark x1="82579" y1="29423" x2="82709" y2="28331"/>
                          <a14:foregroundMark x1="82123" y1="33248" x2="82494" y2="30137"/>
                          <a14:foregroundMark x1="81789" y1="36048" x2="82103" y2="33415"/>
                          <a14:foregroundMark x1="81642" y1="37279" x2="81681" y2="36949"/>
                          <a14:foregroundMark x1="81496" y1="38507" x2="81577" y2="37824"/>
                          <a14:foregroundMark x1="83219" y1="27994" x2="84927" y2="23133"/>
                          <a14:foregroundMark x1="83100" y1="28331" x2="83846" y2="26209"/>
                          <a14:foregroundMark x1="82508" y1="30015" x2="83100" y2="28331"/>
                          <a14:foregroundMark x1="81577" y1="19369" x2="67660" y2="3734"/>
                          <a14:foregroundMark x1="84646" y1="22817" x2="82666" y2="20593"/>
                          <a14:foregroundMark x1="84732" y1="22914" x2="84651" y2="22823"/>
                          <a14:foregroundMark x1="67660" y1="3734" x2="61924" y2="2123"/>
                          <a14:foregroundMark x1="61924" y1="2123" x2="61811" y2="2489"/>
                          <a14:foregroundMark x1="82002" y1="38653" x2="81046" y2="38580"/>
                          <a14:foregroundMark x1="56355" y1="10688" x2="55793" y2="12152"/>
                          <a14:foregroundMark x1="58268" y1="11054" x2="55568" y2="13104"/>
                          <a14:foregroundMark x1="3262" y1="46633" x2="3543" y2="47804"/>
                          <a14:foregroundMark x1="81440" y1="33602" x2="78965" y2="37408"/>
                          <a14:foregroundMark x1="82846" y1="31040" x2="84589" y2="25695"/>
                          <a14:foregroundMark x1="83071" y1="30088" x2="84027" y2="24597"/>
                          <a14:foregroundMark x1="82958" y1="29502" x2="83802" y2="25476"/>
                          <a14:foregroundMark x1="83352" y1="30015" x2="83802" y2="25769"/>
                          <a14:foregroundMark x1="95388" y1="75329" x2="96232" y2="72474"/>
                          <a14:backgroundMark x1="2362" y1="42606" x2="1856" y2="45681"/>
                          <a14:backgroundMark x1="450" y1="62372" x2="1519" y2="59370"/>
                          <a14:backgroundMark x1="1125" y1="62738" x2="506" y2="63470"/>
                          <a14:backgroundMark x1="56" y1="56955" x2="225" y2="49122"/>
                          <a14:backgroundMark x1="20922" y1="15593" x2="20416" y2="15666"/>
                          <a14:backgroundMark x1="31946" y1="8053" x2="39426" y2="7833"/>
                          <a14:backgroundMark x1="34758" y1="12225" x2="36164" y2="12006"/>
                          <a14:backgroundMark x1="35377" y1="14056" x2="33240" y2="15886"/>
                          <a14:backgroundMark x1="65504" y1="6242" x2="66479" y2="6149"/>
                          <a14:backgroundMark x1="66479" y1="6149" x2="66795" y2="6478"/>
                          <a14:backgroundMark x1="87683" y1="38946" x2="90889" y2="36457"/>
                          <a14:backgroundMark x1="80436" y1="32685" x2="80427" y2="31479"/>
                          <a14:backgroundMark x1="80427" y1="31479" x2="81327" y2="30307"/>
                          <a14:backgroundMark x1="77390" y1="37701" x2="77897" y2="37921"/>
                          <a14:backgroundMark x1="85377" y1="22035" x2="86052" y2="18375"/>
                          <a14:backgroundMark x1="84871" y1="22914" x2="84871" y2="22914"/>
                          <a14:backgroundMark x1="82115" y1="18887" x2="80877" y2="17204"/>
                          <a14:backgroundMark x1="41901" y1="12518" x2="45951" y2="11493"/>
                          <a14:backgroundMark x1="27672" y1="14275" x2="29303" y2="13982"/>
                          <a14:backgroundMark x1="16142" y1="23719" x2="14004" y2="29209"/>
                          <a14:backgroundMark x1="21485" y1="24524" x2="21485" y2="24524"/>
                          <a14:backgroundMark x1="82958" y1="24671" x2="83240" y2="25110"/>
                          <a14:backgroundMark x1="83183" y1="27526" x2="83408" y2="26281"/>
                          <a14:backgroundMark x1="83296" y1="28331" x2="83296" y2="28331"/>
                          <a14:backgroundMark x1="83223" y1="27650" x2="83352" y2="25769"/>
                          <a14:backgroundMark x1="83127" y1="29063" x2="83217" y2="27742"/>
                          <a14:backgroundMark x1="83254" y1="29378" x2="83858" y2="25842"/>
                          <a14:backgroundMark x1="82621" y1="29136" x2="82958" y2="25476"/>
                          <a14:backgroundMark x1="82621" y1="29209" x2="83127" y2="25769"/>
                          <a14:backgroundMark x1="24072" y1="21669" x2="24072" y2="21669"/>
                          <a14:backgroundMark x1="22835" y1="21962" x2="24466" y2="22035"/>
                          <a14:backgroundMark x1="23622" y1="20205" x2="24972" y2="20717"/>
                          <a14:backgroundMark x1="26322" y1="20937" x2="26828" y2="21083"/>
                          <a14:backgroundMark x1="25816" y1="20791" x2="25816" y2="20791"/>
                          <a14:backgroundMark x1="19854" y1="16691" x2="20922" y2="16764"/>
                        </a14:backgroundRemoval>
                      </a14:imgEffect>
                    </a14:imgLayer>
                  </a14:imgProps>
                </a:ext>
              </a:extLst>
            </a:blip>
            <a:stretch>
              <a:fillRect/>
            </a:stretch>
          </p:blipFill>
          <p:spPr>
            <a:xfrm>
              <a:off x="5938936" y="1284061"/>
              <a:ext cx="5870589" cy="4510250"/>
            </a:xfrm>
            <a:prstGeom prst="rect">
              <a:avLst/>
            </a:prstGeom>
          </p:spPr>
        </p:pic>
        <p:sp>
          <p:nvSpPr>
            <p:cNvPr id="7" name="TextBox 6">
              <a:extLst>
                <a:ext uri="{FF2B5EF4-FFF2-40B4-BE49-F238E27FC236}">
                  <a16:creationId xmlns:a16="http://schemas.microsoft.com/office/drawing/2014/main" id="{9D10FCFD-EEDE-7710-5970-E1FF0DF75F81}"/>
                </a:ext>
              </a:extLst>
            </p:cNvPr>
            <p:cNvSpPr txBox="1"/>
            <p:nvPr/>
          </p:nvSpPr>
          <p:spPr>
            <a:xfrm>
              <a:off x="8618419" y="45559"/>
              <a:ext cx="3045509" cy="558465"/>
            </a:xfrm>
            <a:prstGeom prst="rect">
              <a:avLst/>
            </a:prstGeom>
            <a:noFill/>
            <a:ln>
              <a:noFill/>
            </a:ln>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X, Y voice coil Jack plugs connects to AMP 1 &amp; AMP 2 on the unit</a:t>
              </a:r>
            </a:p>
          </p:txBody>
        </p:sp>
        <p:cxnSp>
          <p:nvCxnSpPr>
            <p:cNvPr id="9" name="Straight Arrow Connector 8">
              <a:extLst>
                <a:ext uri="{FF2B5EF4-FFF2-40B4-BE49-F238E27FC236}">
                  <a16:creationId xmlns:a16="http://schemas.microsoft.com/office/drawing/2014/main" id="{C3A95E9B-32A6-1888-FE0D-16956D22ECC0}"/>
                </a:ext>
              </a:extLst>
            </p:cNvPr>
            <p:cNvCxnSpPr>
              <a:cxnSpLocks/>
            </p:cNvCxnSpPr>
            <p:nvPr/>
          </p:nvCxnSpPr>
          <p:spPr>
            <a:xfrm>
              <a:off x="9303882" y="1058704"/>
              <a:ext cx="673456" cy="87317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29E23A-6B6C-F777-90CA-11D8E673FB62}"/>
                </a:ext>
              </a:extLst>
            </p:cNvPr>
            <p:cNvCxnSpPr>
              <a:cxnSpLocks/>
            </p:cNvCxnSpPr>
            <p:nvPr/>
          </p:nvCxnSpPr>
          <p:spPr>
            <a:xfrm>
              <a:off x="10446170" y="1223240"/>
              <a:ext cx="291180" cy="294407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C6C417-4DDF-7666-3412-9AB53657D661}"/>
                </a:ext>
              </a:extLst>
            </p:cNvPr>
            <p:cNvCxnSpPr>
              <a:cxnSpLocks/>
            </p:cNvCxnSpPr>
            <p:nvPr/>
          </p:nvCxnSpPr>
          <p:spPr>
            <a:xfrm flipH="1" flipV="1">
              <a:off x="9364771" y="1141453"/>
              <a:ext cx="517576" cy="680037"/>
            </a:xfrm>
            <a:prstGeom prst="line">
              <a:avLst/>
            </a:prstGeom>
            <a:ln w="127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335D813C-F1B4-6EA8-DE21-EE5931E34564}"/>
                </a:ext>
              </a:extLst>
            </p:cNvPr>
            <p:cNvSpPr/>
            <p:nvPr/>
          </p:nvSpPr>
          <p:spPr>
            <a:xfrm>
              <a:off x="6727371" y="1912776"/>
              <a:ext cx="57849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DB15 Cable M/F M/M F/F Two Rows DB 15 Pin Data Transfer Cable Pure Copper  Double Shielded Professional Customize Length|db15 cable|15 pincable db15 -  AliExpress">
              <a:extLst>
                <a:ext uri="{FF2B5EF4-FFF2-40B4-BE49-F238E27FC236}">
                  <a16:creationId xmlns:a16="http://schemas.microsoft.com/office/drawing/2014/main" id="{E23D0AF2-8A6A-B65E-2909-1D647D5E9F8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918" b="15614"/>
            <a:stretch/>
          </p:blipFill>
          <p:spPr bwMode="auto">
            <a:xfrm>
              <a:off x="5807928" y="5328065"/>
              <a:ext cx="1450636" cy="122950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E69E206-F1CB-8981-7626-B6509040BC29}"/>
                </a:ext>
              </a:extLst>
            </p:cNvPr>
            <p:cNvCxnSpPr>
              <a:cxnSpLocks/>
            </p:cNvCxnSpPr>
            <p:nvPr/>
          </p:nvCxnSpPr>
          <p:spPr>
            <a:xfrm flipV="1">
              <a:off x="6796371" y="3989600"/>
              <a:ext cx="787258" cy="129421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D6788AE1-9633-0E2E-6627-B90BD0307A66}"/>
                </a:ext>
              </a:extLst>
            </p:cNvPr>
            <p:cNvSpPr/>
            <p:nvPr/>
          </p:nvSpPr>
          <p:spPr>
            <a:xfrm>
              <a:off x="8441063" y="1590811"/>
              <a:ext cx="1441284" cy="2931114"/>
            </a:xfrm>
            <a:custGeom>
              <a:avLst/>
              <a:gdLst>
                <a:gd name="connsiteX0" fmla="*/ 760445 w 1057856"/>
                <a:gd name="connsiteY0" fmla="*/ 0 h 3177073"/>
                <a:gd name="connsiteX1" fmla="*/ 1017037 w 1057856"/>
                <a:gd name="connsiteY1" fmla="*/ 1268963 h 3177073"/>
                <a:gd name="connsiteX2" fmla="*/ 0 w 1057856"/>
                <a:gd name="connsiteY2" fmla="*/ 3177073 h 3177073"/>
              </a:gdLst>
              <a:ahLst/>
              <a:cxnLst>
                <a:cxn ang="0">
                  <a:pos x="connsiteX0" y="connsiteY0"/>
                </a:cxn>
                <a:cxn ang="0">
                  <a:pos x="connsiteX1" y="connsiteY1"/>
                </a:cxn>
                <a:cxn ang="0">
                  <a:pos x="connsiteX2" y="connsiteY2"/>
                </a:cxn>
              </a:cxnLst>
              <a:rect l="l" t="t" r="r" b="b"/>
              <a:pathLst>
                <a:path w="1057856" h="3177073">
                  <a:moveTo>
                    <a:pt x="760445" y="0"/>
                  </a:moveTo>
                  <a:cubicBezTo>
                    <a:pt x="952111" y="369725"/>
                    <a:pt x="1143778" y="739451"/>
                    <a:pt x="1017037" y="1268963"/>
                  </a:cubicBezTo>
                  <a:cubicBezTo>
                    <a:pt x="890296" y="1798475"/>
                    <a:pt x="445148" y="2487774"/>
                    <a:pt x="0" y="3177073"/>
                  </a:cubicBezTo>
                </a:path>
              </a:pathLst>
            </a:cu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B5797CD4-DBFE-FD62-C672-C317DBA781BC}"/>
                </a:ext>
              </a:extLst>
            </p:cNvPr>
            <p:cNvPicPr>
              <a:picLocks noChangeAspect="1"/>
            </p:cNvPicPr>
            <p:nvPr/>
          </p:nvPicPr>
          <p:blipFill>
            <a:blip r:embed="rId8"/>
            <a:stretch>
              <a:fillRect/>
            </a:stretch>
          </p:blipFill>
          <p:spPr>
            <a:xfrm>
              <a:off x="8084756" y="914682"/>
              <a:ext cx="1329703" cy="438150"/>
            </a:xfrm>
            <a:prstGeom prst="rect">
              <a:avLst/>
            </a:prstGeom>
          </p:spPr>
        </p:pic>
        <p:pic>
          <p:nvPicPr>
            <p:cNvPr id="58" name="Picture 57">
              <a:extLst>
                <a:ext uri="{FF2B5EF4-FFF2-40B4-BE49-F238E27FC236}">
                  <a16:creationId xmlns:a16="http://schemas.microsoft.com/office/drawing/2014/main" id="{B7396D4A-F6A2-C4AB-2585-0D884760020B}"/>
                </a:ext>
              </a:extLst>
            </p:cNvPr>
            <p:cNvPicPr>
              <a:picLocks noChangeAspect="1"/>
            </p:cNvPicPr>
            <p:nvPr/>
          </p:nvPicPr>
          <p:blipFill>
            <a:blip r:embed="rId8"/>
            <a:stretch>
              <a:fillRect/>
            </a:stretch>
          </p:blipFill>
          <p:spPr>
            <a:xfrm>
              <a:off x="9547291" y="785091"/>
              <a:ext cx="1329704" cy="438150"/>
            </a:xfrm>
            <a:prstGeom prst="rect">
              <a:avLst/>
            </a:prstGeom>
          </p:spPr>
        </p:pic>
        <p:cxnSp>
          <p:nvCxnSpPr>
            <p:cNvPr id="65" name="Straight Connector 64">
              <a:extLst>
                <a:ext uri="{FF2B5EF4-FFF2-40B4-BE49-F238E27FC236}">
                  <a16:creationId xmlns:a16="http://schemas.microsoft.com/office/drawing/2014/main" id="{D037C4E2-0C57-20A7-4755-2A300AEB7196}"/>
                </a:ext>
              </a:extLst>
            </p:cNvPr>
            <p:cNvCxnSpPr>
              <a:cxnSpLocks/>
            </p:cNvCxnSpPr>
            <p:nvPr/>
          </p:nvCxnSpPr>
          <p:spPr>
            <a:xfrm flipH="1" flipV="1">
              <a:off x="10436946" y="1196789"/>
              <a:ext cx="274011" cy="2300476"/>
            </a:xfrm>
            <a:prstGeom prst="line">
              <a:avLst/>
            </a:prstGeom>
          </p:spPr>
          <p:style>
            <a:lnRef idx="1">
              <a:schemeClr val="dk1"/>
            </a:lnRef>
            <a:fillRef idx="0">
              <a:schemeClr val="dk1"/>
            </a:fillRef>
            <a:effectRef idx="0">
              <a:schemeClr val="dk1"/>
            </a:effectRef>
            <a:fontRef idx="minor">
              <a:schemeClr val="tx1"/>
            </a:fontRef>
          </p:style>
        </p:cxnSp>
        <p:sp>
          <p:nvSpPr>
            <p:cNvPr id="8" name="Freeform: Shape 7">
              <a:extLst>
                <a:ext uri="{FF2B5EF4-FFF2-40B4-BE49-F238E27FC236}">
                  <a16:creationId xmlns:a16="http://schemas.microsoft.com/office/drawing/2014/main" id="{DC62DFF6-D0F5-6AD0-FF21-117B413CB0A9}"/>
                </a:ext>
              </a:extLst>
            </p:cNvPr>
            <p:cNvSpPr/>
            <p:nvPr/>
          </p:nvSpPr>
          <p:spPr>
            <a:xfrm rot="20952897" flipH="1" flipV="1">
              <a:off x="5152975" y="1478102"/>
              <a:ext cx="3327478" cy="575358"/>
            </a:xfrm>
            <a:custGeom>
              <a:avLst/>
              <a:gdLst>
                <a:gd name="connsiteX0" fmla="*/ 0 w 2190750"/>
                <a:gd name="connsiteY0" fmla="*/ 307399 h 459937"/>
                <a:gd name="connsiteX1" fmla="*/ 692150 w 2190750"/>
                <a:gd name="connsiteY1" fmla="*/ 2599 h 459937"/>
                <a:gd name="connsiteX2" fmla="*/ 1657350 w 2190750"/>
                <a:gd name="connsiteY2" fmla="*/ 459799 h 459937"/>
                <a:gd name="connsiteX3" fmla="*/ 2190750 w 2190750"/>
                <a:gd name="connsiteY3" fmla="*/ 40699 h 459937"/>
              </a:gdLst>
              <a:ahLst/>
              <a:cxnLst>
                <a:cxn ang="0">
                  <a:pos x="connsiteX0" y="connsiteY0"/>
                </a:cxn>
                <a:cxn ang="0">
                  <a:pos x="connsiteX1" y="connsiteY1"/>
                </a:cxn>
                <a:cxn ang="0">
                  <a:pos x="connsiteX2" y="connsiteY2"/>
                </a:cxn>
                <a:cxn ang="0">
                  <a:pos x="connsiteX3" y="connsiteY3"/>
                </a:cxn>
              </a:cxnLst>
              <a:rect l="l" t="t" r="r" b="b"/>
              <a:pathLst>
                <a:path w="2190750" h="459937">
                  <a:moveTo>
                    <a:pt x="0" y="307399"/>
                  </a:moveTo>
                  <a:cubicBezTo>
                    <a:pt x="207962" y="142299"/>
                    <a:pt x="415925" y="-22801"/>
                    <a:pt x="692150" y="2599"/>
                  </a:cubicBezTo>
                  <a:cubicBezTo>
                    <a:pt x="968375" y="27999"/>
                    <a:pt x="1407583" y="453449"/>
                    <a:pt x="1657350" y="459799"/>
                  </a:cubicBezTo>
                  <a:cubicBezTo>
                    <a:pt x="1907117" y="466149"/>
                    <a:pt x="2048933" y="253424"/>
                    <a:pt x="2190750" y="40699"/>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1" name="Picture 30" descr="A picture containing electronics&#10;&#10;Description automatically generated">
            <a:extLst>
              <a:ext uri="{FF2B5EF4-FFF2-40B4-BE49-F238E27FC236}">
                <a16:creationId xmlns:a16="http://schemas.microsoft.com/office/drawing/2014/main" id="{BF64C8BC-F90E-9FE0-ABE8-F1606E454EE1}"/>
              </a:ext>
            </a:extLst>
          </p:cNvPr>
          <p:cNvPicPr>
            <a:picLocks noChangeAspect="1"/>
          </p:cNvPicPr>
          <p:nvPr/>
        </p:nvPicPr>
        <p:blipFill rotWithShape="1">
          <a:blip r:embed="rId9">
            <a:extLst>
              <a:ext uri="{28A0092B-C50C-407E-A947-70E740481C1C}">
                <a14:useLocalDpi xmlns:a14="http://schemas.microsoft.com/office/drawing/2010/main" val="0"/>
              </a:ext>
            </a:extLst>
          </a:blip>
          <a:srcRect l="18428" t="12237" r="26649" b="7577"/>
          <a:stretch/>
        </p:blipFill>
        <p:spPr>
          <a:xfrm>
            <a:off x="3582578" y="4417889"/>
            <a:ext cx="2225350" cy="1904513"/>
          </a:xfrm>
          <a:prstGeom prst="rect">
            <a:avLst/>
          </a:prstGeom>
        </p:spPr>
      </p:pic>
      <p:sp>
        <p:nvSpPr>
          <p:cNvPr id="32" name="TextBox 31">
            <a:extLst>
              <a:ext uri="{FF2B5EF4-FFF2-40B4-BE49-F238E27FC236}">
                <a16:creationId xmlns:a16="http://schemas.microsoft.com/office/drawing/2014/main" id="{207B337B-D076-1511-3061-E60EBBBCDAE7}"/>
              </a:ext>
            </a:extLst>
          </p:cNvPr>
          <p:cNvSpPr txBox="1"/>
          <p:nvPr/>
        </p:nvSpPr>
        <p:spPr>
          <a:xfrm>
            <a:off x="3177329" y="6064778"/>
            <a:ext cx="3123494" cy="738664"/>
          </a:xfrm>
          <a:prstGeom prst="rect">
            <a:avLst/>
          </a:prstGeom>
          <a:solidFill>
            <a:schemeClr val="bg1"/>
          </a:solidFill>
          <a:ln>
            <a:solidFill>
              <a:schemeClr val="tx1"/>
            </a:solidFill>
          </a:ln>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PCB connector block for encoders, limit switches, and DAQ communication. Goes to connector A of myRIO</a:t>
            </a:r>
          </a:p>
        </p:txBody>
      </p:sp>
      <p:pic>
        <p:nvPicPr>
          <p:cNvPr id="33" name="Picture 32" descr="CPL350">
            <a:extLst>
              <a:ext uri="{FF2B5EF4-FFF2-40B4-BE49-F238E27FC236}">
                <a16:creationId xmlns:a16="http://schemas.microsoft.com/office/drawing/2014/main" id="{CB65E294-C61F-C600-112D-1A10003522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57" y="93059"/>
            <a:ext cx="1588002" cy="119100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9E26B76-4F84-86CE-599B-0AE6DA2BFDFC}"/>
              </a:ext>
            </a:extLst>
          </p:cNvPr>
          <p:cNvSpPr txBox="1"/>
          <p:nvPr/>
        </p:nvSpPr>
        <p:spPr>
          <a:xfrm>
            <a:off x="1588253" y="63936"/>
            <a:ext cx="1802699"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Lion precision capacitance gage</a:t>
            </a:r>
          </a:p>
        </p:txBody>
      </p:sp>
      <p:sp>
        <p:nvSpPr>
          <p:cNvPr id="35" name="TextBox 34">
            <a:extLst>
              <a:ext uri="{FF2B5EF4-FFF2-40B4-BE49-F238E27FC236}">
                <a16:creationId xmlns:a16="http://schemas.microsoft.com/office/drawing/2014/main" id="{FD9B0148-FB87-19A8-4D72-43A1418CA2B8}"/>
              </a:ext>
            </a:extLst>
          </p:cNvPr>
          <p:cNvSpPr txBox="1"/>
          <p:nvPr/>
        </p:nvSpPr>
        <p:spPr>
          <a:xfrm>
            <a:off x="79556" y="1321787"/>
            <a:ext cx="2092728" cy="523220"/>
          </a:xfrm>
          <a:prstGeom prst="rect">
            <a:avLst/>
          </a:prstGeom>
          <a:noFill/>
          <a:ln>
            <a:noFill/>
          </a:ln>
        </p:spPr>
        <p:txBody>
          <a:bodyPr wrap="square" rtlCol="0">
            <a:spAutoFit/>
          </a:bodyPr>
          <a:lstStyle/>
          <a:p>
            <a:r>
              <a:rPr lang="en-US" sz="1400" dirty="0">
                <a:latin typeface="Times New Roman" panose="02020603050405020304" pitchFamily="18" charset="0"/>
                <a:cs typeface="Times New Roman" panose="02020603050405020304" pitchFamily="18" charset="0"/>
              </a:rPr>
              <a:t>BNC cable connects to </a:t>
            </a:r>
            <a:r>
              <a:rPr lang="en-US" sz="1400" b="1" dirty="0">
                <a:latin typeface="Times New Roman" panose="02020603050405020304" pitchFamily="18" charset="0"/>
                <a:cs typeface="Times New Roman" panose="02020603050405020304" pitchFamily="18" charset="0"/>
              </a:rPr>
              <a:t>ADC 1</a:t>
            </a:r>
            <a:r>
              <a:rPr lang="en-US" sz="1400" dirty="0">
                <a:latin typeface="Times New Roman" panose="02020603050405020304" pitchFamily="18" charset="0"/>
                <a:cs typeface="Times New Roman" panose="02020603050405020304" pitchFamily="18" charset="0"/>
              </a:rPr>
              <a:t> of the DAQ unit</a:t>
            </a:r>
          </a:p>
        </p:txBody>
      </p:sp>
      <p:pic>
        <p:nvPicPr>
          <p:cNvPr id="36" name="Picture 6" descr="BNC connector - Wikipedia">
            <a:extLst>
              <a:ext uri="{FF2B5EF4-FFF2-40B4-BE49-F238E27FC236}">
                <a16:creationId xmlns:a16="http://schemas.microsoft.com/office/drawing/2014/main" id="{96F14255-454D-6C5C-8F87-F6D49EEC49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385239" flipH="1">
            <a:off x="1683310" y="696977"/>
            <a:ext cx="917739" cy="724294"/>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9C9E03D9-47C1-1CC9-B419-EB28E5DE3A2D}"/>
              </a:ext>
            </a:extLst>
          </p:cNvPr>
          <p:cNvCxnSpPr>
            <a:cxnSpLocks/>
          </p:cNvCxnSpPr>
          <p:nvPr/>
        </p:nvCxnSpPr>
        <p:spPr>
          <a:xfrm flipV="1">
            <a:off x="3029832" y="2908974"/>
            <a:ext cx="29378" cy="466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15AD2FD-F9DE-45CE-6C0B-EE91716D508B}"/>
              </a:ext>
            </a:extLst>
          </p:cNvPr>
          <p:cNvCxnSpPr>
            <a:cxnSpLocks/>
          </p:cNvCxnSpPr>
          <p:nvPr/>
        </p:nvCxnSpPr>
        <p:spPr>
          <a:xfrm>
            <a:off x="3940070" y="4398900"/>
            <a:ext cx="208549" cy="438712"/>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881CF31B-30EC-83EA-3F4A-3B4B2D0BE0B9}"/>
              </a:ext>
            </a:extLst>
          </p:cNvPr>
          <p:cNvSpPr/>
          <p:nvPr/>
        </p:nvSpPr>
        <p:spPr>
          <a:xfrm rot="21078990" flipH="1" flipV="1">
            <a:off x="4243931" y="3654134"/>
            <a:ext cx="6459408" cy="1253920"/>
          </a:xfrm>
          <a:custGeom>
            <a:avLst/>
            <a:gdLst>
              <a:gd name="connsiteX0" fmla="*/ 0 w 2190750"/>
              <a:gd name="connsiteY0" fmla="*/ 307399 h 459937"/>
              <a:gd name="connsiteX1" fmla="*/ 692150 w 2190750"/>
              <a:gd name="connsiteY1" fmla="*/ 2599 h 459937"/>
              <a:gd name="connsiteX2" fmla="*/ 1657350 w 2190750"/>
              <a:gd name="connsiteY2" fmla="*/ 459799 h 459937"/>
              <a:gd name="connsiteX3" fmla="*/ 2190750 w 2190750"/>
              <a:gd name="connsiteY3" fmla="*/ 40699 h 459937"/>
            </a:gdLst>
            <a:ahLst/>
            <a:cxnLst>
              <a:cxn ang="0">
                <a:pos x="connsiteX0" y="connsiteY0"/>
              </a:cxn>
              <a:cxn ang="0">
                <a:pos x="connsiteX1" y="connsiteY1"/>
              </a:cxn>
              <a:cxn ang="0">
                <a:pos x="connsiteX2" y="connsiteY2"/>
              </a:cxn>
              <a:cxn ang="0">
                <a:pos x="connsiteX3" y="connsiteY3"/>
              </a:cxn>
            </a:cxnLst>
            <a:rect l="l" t="t" r="r" b="b"/>
            <a:pathLst>
              <a:path w="2190750" h="459937">
                <a:moveTo>
                  <a:pt x="0" y="307399"/>
                </a:moveTo>
                <a:cubicBezTo>
                  <a:pt x="207962" y="142299"/>
                  <a:pt x="415925" y="-22801"/>
                  <a:pt x="692150" y="2599"/>
                </a:cubicBezTo>
                <a:cubicBezTo>
                  <a:pt x="968375" y="27999"/>
                  <a:pt x="1407583" y="453449"/>
                  <a:pt x="1657350" y="459799"/>
                </a:cubicBezTo>
                <a:cubicBezTo>
                  <a:pt x="1907117" y="466149"/>
                  <a:pt x="2048933" y="253424"/>
                  <a:pt x="2190750" y="40699"/>
                </a:cubicBezTo>
              </a:path>
            </a:pathLst>
          </a:custGeom>
          <a:noFill/>
          <a:ln w="19050">
            <a:solidFill>
              <a:srgbClr val="FFFF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000BF32-266C-305F-B888-54E1474A5568}"/>
              </a:ext>
            </a:extLst>
          </p:cNvPr>
          <p:cNvSpPr txBox="1"/>
          <p:nvPr/>
        </p:nvSpPr>
        <p:spPr>
          <a:xfrm>
            <a:off x="5026641" y="3855230"/>
            <a:ext cx="1802256" cy="738664"/>
          </a:xfrm>
          <a:prstGeom prst="rect">
            <a:avLst/>
          </a:prstGeom>
          <a:solidFill>
            <a:schemeClr val="bg1"/>
          </a:solidFill>
          <a:ln>
            <a:solidFill>
              <a:schemeClr val="tx1"/>
            </a:solidFill>
          </a:ln>
        </p:spPr>
        <p:txBody>
          <a:bodyPr wrap="square" rtlCol="0">
            <a:spAutoFit/>
          </a:bodyPr>
          <a:lstStyle/>
          <a:p>
            <a:r>
              <a:rPr lang="en-US" sz="1400" dirty="0">
                <a:latin typeface="Times New Roman" panose="02020603050405020304" pitchFamily="18" charset="0"/>
                <a:cs typeface="Times New Roman" panose="02020603050405020304" pitchFamily="18" charset="0"/>
              </a:rPr>
              <a:t>Optical limit switches connected to 6-pin Molex connector</a:t>
            </a:r>
          </a:p>
        </p:txBody>
      </p:sp>
      <p:pic>
        <p:nvPicPr>
          <p:cNvPr id="77" name="Picture 76">
            <a:extLst>
              <a:ext uri="{FF2B5EF4-FFF2-40B4-BE49-F238E27FC236}">
                <a16:creationId xmlns:a16="http://schemas.microsoft.com/office/drawing/2014/main" id="{B73142FA-58C8-C316-6CA8-68ED16CABF36}"/>
              </a:ext>
            </a:extLst>
          </p:cNvPr>
          <p:cNvPicPr>
            <a:picLocks noChangeAspect="1"/>
          </p:cNvPicPr>
          <p:nvPr/>
        </p:nvPicPr>
        <p:blipFill rotWithShape="1">
          <a:blip r:embed="rId12"/>
          <a:srcRect t="5439"/>
          <a:stretch/>
        </p:blipFill>
        <p:spPr>
          <a:xfrm rot="5400000">
            <a:off x="808215" y="4695663"/>
            <a:ext cx="2103101" cy="1476622"/>
          </a:xfrm>
          <a:prstGeom prst="rect">
            <a:avLst/>
          </a:prstGeom>
        </p:spPr>
      </p:pic>
      <p:sp>
        <p:nvSpPr>
          <p:cNvPr id="78" name="TextBox 77">
            <a:extLst>
              <a:ext uri="{FF2B5EF4-FFF2-40B4-BE49-F238E27FC236}">
                <a16:creationId xmlns:a16="http://schemas.microsoft.com/office/drawing/2014/main" id="{A404FA08-03E8-A4E3-5799-DB9449D6507A}"/>
              </a:ext>
            </a:extLst>
          </p:cNvPr>
          <p:cNvSpPr txBox="1"/>
          <p:nvPr/>
        </p:nvSpPr>
        <p:spPr>
          <a:xfrm>
            <a:off x="1121456" y="6485524"/>
            <a:ext cx="144274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PCB for the OPU</a:t>
            </a:r>
          </a:p>
        </p:txBody>
      </p:sp>
      <p:sp>
        <p:nvSpPr>
          <p:cNvPr id="80" name="TextBox 79">
            <a:extLst>
              <a:ext uri="{FF2B5EF4-FFF2-40B4-BE49-F238E27FC236}">
                <a16:creationId xmlns:a16="http://schemas.microsoft.com/office/drawing/2014/main" id="{A9296CD5-09BC-5A36-5919-F7341135DD4B}"/>
              </a:ext>
            </a:extLst>
          </p:cNvPr>
          <p:cNvSpPr txBox="1"/>
          <p:nvPr/>
        </p:nvSpPr>
        <p:spPr>
          <a:xfrm>
            <a:off x="2284049" y="3403226"/>
            <a:ext cx="1185120" cy="523220"/>
          </a:xfrm>
          <a:prstGeom prst="rect">
            <a:avLst/>
          </a:prstGeom>
          <a:solidFill>
            <a:schemeClr val="bg1">
              <a:alpha val="81000"/>
            </a:schemeClr>
          </a:solidFill>
          <a:ln>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Shielded </a:t>
            </a:r>
            <a:r>
              <a:rPr lang="en-US" sz="1400" dirty="0">
                <a:latin typeface="Times New Roman" panose="02020603050405020304" pitchFamily="18" charset="0"/>
                <a:cs typeface="Times New Roman" panose="02020603050405020304" pitchFamily="18" charset="0"/>
              </a:rPr>
              <a:t>ethernet cable</a:t>
            </a:r>
          </a:p>
        </p:txBody>
      </p:sp>
      <p:sp>
        <p:nvSpPr>
          <p:cNvPr id="23" name="TextBox 22">
            <a:extLst>
              <a:ext uri="{FF2B5EF4-FFF2-40B4-BE49-F238E27FC236}">
                <a16:creationId xmlns:a16="http://schemas.microsoft.com/office/drawing/2014/main" id="{5EB5D6B6-48C8-3EF6-6852-0BCCEC894183}"/>
              </a:ext>
            </a:extLst>
          </p:cNvPr>
          <p:cNvSpPr txBox="1"/>
          <p:nvPr/>
        </p:nvSpPr>
        <p:spPr>
          <a:xfrm>
            <a:off x="7853264" y="6141723"/>
            <a:ext cx="2652953" cy="584775"/>
          </a:xfrm>
          <a:prstGeom prst="rect">
            <a:avLst/>
          </a:prstGeom>
          <a:solidFill>
            <a:schemeClr val="bg1"/>
          </a:solidFill>
          <a:ln>
            <a:solidFill>
              <a:schemeClr val="tx1"/>
            </a:solidFill>
          </a:ln>
        </p:spPr>
        <p:txBody>
          <a:bodyPr wrap="square" rtlCol="0">
            <a:spAutoFit/>
          </a:bodyPr>
          <a:lstStyle/>
          <a:p>
            <a:r>
              <a:rPr lang="en-US" sz="1600" dirty="0">
                <a:latin typeface="Times New Roman" panose="02020603050405020304" pitchFamily="18" charset="0"/>
                <a:cs typeface="Times New Roman" panose="02020603050405020304" pitchFamily="18" charset="0"/>
              </a:rPr>
              <a:t>DB15 connectors to read linear encoders of X, Y stages</a:t>
            </a:r>
          </a:p>
        </p:txBody>
      </p:sp>
      <p:sp>
        <p:nvSpPr>
          <p:cNvPr id="82" name="TextBox 81">
            <a:extLst>
              <a:ext uri="{FF2B5EF4-FFF2-40B4-BE49-F238E27FC236}">
                <a16:creationId xmlns:a16="http://schemas.microsoft.com/office/drawing/2014/main" id="{4799D2CD-76B0-C122-710B-E02A22D512CC}"/>
              </a:ext>
            </a:extLst>
          </p:cNvPr>
          <p:cNvSpPr txBox="1"/>
          <p:nvPr/>
        </p:nvSpPr>
        <p:spPr>
          <a:xfrm>
            <a:off x="3729114" y="153495"/>
            <a:ext cx="4800965"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Hardware communication</a:t>
            </a:r>
          </a:p>
        </p:txBody>
      </p:sp>
      <p:grpSp>
        <p:nvGrpSpPr>
          <p:cNvPr id="95" name="Group 94">
            <a:extLst>
              <a:ext uri="{FF2B5EF4-FFF2-40B4-BE49-F238E27FC236}">
                <a16:creationId xmlns:a16="http://schemas.microsoft.com/office/drawing/2014/main" id="{AFE0C5A5-5341-684A-68F1-BF515EE5C91B}"/>
              </a:ext>
            </a:extLst>
          </p:cNvPr>
          <p:cNvGrpSpPr/>
          <p:nvPr/>
        </p:nvGrpSpPr>
        <p:grpSpPr>
          <a:xfrm>
            <a:off x="1509659" y="4070675"/>
            <a:ext cx="350106" cy="307777"/>
            <a:chOff x="1481688" y="3897465"/>
            <a:chExt cx="350106" cy="307777"/>
          </a:xfrm>
        </p:grpSpPr>
        <p:sp>
          <p:nvSpPr>
            <p:cNvPr id="88" name="Oval 87">
              <a:extLst>
                <a:ext uri="{FF2B5EF4-FFF2-40B4-BE49-F238E27FC236}">
                  <a16:creationId xmlns:a16="http://schemas.microsoft.com/office/drawing/2014/main" id="{B045DA84-E594-B824-EC5C-1AB2E948BC75}"/>
                </a:ext>
              </a:extLst>
            </p:cNvPr>
            <p:cNvSpPr/>
            <p:nvPr/>
          </p:nvSpPr>
          <p:spPr>
            <a:xfrm>
              <a:off x="1502615" y="3923325"/>
              <a:ext cx="230742" cy="2560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74EE4121-C3A0-6608-11AC-8D96C6A00A73}"/>
                </a:ext>
              </a:extLst>
            </p:cNvPr>
            <p:cNvSpPr txBox="1"/>
            <p:nvPr/>
          </p:nvSpPr>
          <p:spPr>
            <a:xfrm>
              <a:off x="1481688" y="3897465"/>
              <a:ext cx="35010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B</a:t>
              </a:r>
            </a:p>
          </p:txBody>
        </p:sp>
      </p:grpSp>
      <p:grpSp>
        <p:nvGrpSpPr>
          <p:cNvPr id="97" name="Group 96">
            <a:extLst>
              <a:ext uri="{FF2B5EF4-FFF2-40B4-BE49-F238E27FC236}">
                <a16:creationId xmlns:a16="http://schemas.microsoft.com/office/drawing/2014/main" id="{D48EDA57-7252-A061-A898-9924F0124E28}"/>
              </a:ext>
            </a:extLst>
          </p:cNvPr>
          <p:cNvGrpSpPr/>
          <p:nvPr/>
        </p:nvGrpSpPr>
        <p:grpSpPr>
          <a:xfrm>
            <a:off x="-214889" y="2090693"/>
            <a:ext cx="1893031" cy="1983954"/>
            <a:chOff x="-258285" y="1866757"/>
            <a:chExt cx="1893031" cy="1983954"/>
          </a:xfrm>
        </p:grpSpPr>
        <p:sp>
          <p:nvSpPr>
            <p:cNvPr id="81" name="TextBox 80">
              <a:extLst>
                <a:ext uri="{FF2B5EF4-FFF2-40B4-BE49-F238E27FC236}">
                  <a16:creationId xmlns:a16="http://schemas.microsoft.com/office/drawing/2014/main" id="{9C6685CF-E308-1713-C1E4-F03D8D7BA143}"/>
                </a:ext>
              </a:extLst>
            </p:cNvPr>
            <p:cNvSpPr txBox="1"/>
            <p:nvPr/>
          </p:nvSpPr>
          <p:spPr>
            <a:xfrm>
              <a:off x="-258285" y="1866757"/>
              <a:ext cx="1893031"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NI-myRIO microcontroller</a:t>
              </a:r>
            </a:p>
          </p:txBody>
        </p:sp>
        <p:grpSp>
          <p:nvGrpSpPr>
            <p:cNvPr id="96" name="Group 95">
              <a:extLst>
                <a:ext uri="{FF2B5EF4-FFF2-40B4-BE49-F238E27FC236}">
                  <a16:creationId xmlns:a16="http://schemas.microsoft.com/office/drawing/2014/main" id="{217CB020-F6C3-343D-2561-BDAED206066D}"/>
                </a:ext>
              </a:extLst>
            </p:cNvPr>
            <p:cNvGrpSpPr/>
            <p:nvPr/>
          </p:nvGrpSpPr>
          <p:grpSpPr>
            <a:xfrm>
              <a:off x="205211" y="2358130"/>
              <a:ext cx="1323746" cy="1492581"/>
              <a:chOff x="205211" y="2358130"/>
              <a:chExt cx="1323746" cy="1492581"/>
            </a:xfrm>
          </p:grpSpPr>
          <p:pic>
            <p:nvPicPr>
              <p:cNvPr id="37" name="Picture 8" descr="myRIO Student Embedded Device - NI">
                <a:extLst>
                  <a:ext uri="{FF2B5EF4-FFF2-40B4-BE49-F238E27FC236}">
                    <a16:creationId xmlns:a16="http://schemas.microsoft.com/office/drawing/2014/main" id="{86EB6C6E-5B89-98B7-222B-9AECF722656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9678" t="6826" r="53602" b="20701"/>
              <a:stretch/>
            </p:blipFill>
            <p:spPr bwMode="auto">
              <a:xfrm>
                <a:off x="550637" y="2358130"/>
                <a:ext cx="978320" cy="149258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8854089-7EA2-D703-EBB3-D397ABDF2B40}"/>
                  </a:ext>
                </a:extLst>
              </p:cNvPr>
              <p:cNvSpPr txBox="1"/>
              <p:nvPr/>
            </p:nvSpPr>
            <p:spPr>
              <a:xfrm>
                <a:off x="209505" y="2736559"/>
                <a:ext cx="35010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a:t>
                </a:r>
              </a:p>
            </p:txBody>
          </p:sp>
          <p:sp>
            <p:nvSpPr>
              <p:cNvPr id="39" name="TextBox 38">
                <a:extLst>
                  <a:ext uri="{FF2B5EF4-FFF2-40B4-BE49-F238E27FC236}">
                    <a16:creationId xmlns:a16="http://schemas.microsoft.com/office/drawing/2014/main" id="{21047D15-CC38-17AA-18E7-C09C8C7D91CF}"/>
                  </a:ext>
                </a:extLst>
              </p:cNvPr>
              <p:cNvSpPr txBox="1"/>
              <p:nvPr/>
            </p:nvSpPr>
            <p:spPr>
              <a:xfrm>
                <a:off x="205211" y="3275109"/>
                <a:ext cx="35010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B</a:t>
                </a:r>
              </a:p>
            </p:txBody>
          </p:sp>
          <p:sp>
            <p:nvSpPr>
              <p:cNvPr id="90" name="Oval 89">
                <a:extLst>
                  <a:ext uri="{FF2B5EF4-FFF2-40B4-BE49-F238E27FC236}">
                    <a16:creationId xmlns:a16="http://schemas.microsoft.com/office/drawing/2014/main" id="{183C7B9A-175E-B89E-BAC6-1D8C4031D239}"/>
                  </a:ext>
                </a:extLst>
              </p:cNvPr>
              <p:cNvSpPr/>
              <p:nvPr/>
            </p:nvSpPr>
            <p:spPr>
              <a:xfrm>
                <a:off x="242906" y="3304208"/>
                <a:ext cx="230742" cy="2560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72EC93F-6C11-8E19-530F-4872964025AD}"/>
                  </a:ext>
                </a:extLst>
              </p:cNvPr>
              <p:cNvSpPr/>
              <p:nvPr/>
            </p:nvSpPr>
            <p:spPr>
              <a:xfrm>
                <a:off x="229355" y="2783194"/>
                <a:ext cx="248648" cy="24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2" name="Rectangle 91">
            <a:extLst>
              <a:ext uri="{FF2B5EF4-FFF2-40B4-BE49-F238E27FC236}">
                <a16:creationId xmlns:a16="http://schemas.microsoft.com/office/drawing/2014/main" id="{D19E02C3-143C-5CAB-0798-834D82DE61AE}"/>
              </a:ext>
            </a:extLst>
          </p:cNvPr>
          <p:cNvSpPr/>
          <p:nvPr/>
        </p:nvSpPr>
        <p:spPr>
          <a:xfrm>
            <a:off x="3643448" y="4596541"/>
            <a:ext cx="248648" cy="2410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3BA4482F-ACFF-A805-AD19-5843AE104B84}"/>
              </a:ext>
            </a:extLst>
          </p:cNvPr>
          <p:cNvSpPr txBox="1"/>
          <p:nvPr/>
        </p:nvSpPr>
        <p:spPr>
          <a:xfrm>
            <a:off x="3613982" y="4566718"/>
            <a:ext cx="35010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a:t>
            </a:r>
          </a:p>
        </p:txBody>
      </p:sp>
      <p:sp>
        <p:nvSpPr>
          <p:cNvPr id="111" name="Freeform: Shape 110">
            <a:extLst>
              <a:ext uri="{FF2B5EF4-FFF2-40B4-BE49-F238E27FC236}">
                <a16:creationId xmlns:a16="http://schemas.microsoft.com/office/drawing/2014/main" id="{1EBA805E-1893-686F-E833-3C271575ED23}"/>
              </a:ext>
            </a:extLst>
          </p:cNvPr>
          <p:cNvSpPr/>
          <p:nvPr/>
        </p:nvSpPr>
        <p:spPr>
          <a:xfrm rot="20994220" flipH="1" flipV="1">
            <a:off x="6312544" y="2049438"/>
            <a:ext cx="2925432" cy="392133"/>
          </a:xfrm>
          <a:custGeom>
            <a:avLst/>
            <a:gdLst>
              <a:gd name="connsiteX0" fmla="*/ 0 w 2190750"/>
              <a:gd name="connsiteY0" fmla="*/ 307399 h 459937"/>
              <a:gd name="connsiteX1" fmla="*/ 692150 w 2190750"/>
              <a:gd name="connsiteY1" fmla="*/ 2599 h 459937"/>
              <a:gd name="connsiteX2" fmla="*/ 1657350 w 2190750"/>
              <a:gd name="connsiteY2" fmla="*/ 459799 h 459937"/>
              <a:gd name="connsiteX3" fmla="*/ 2190750 w 2190750"/>
              <a:gd name="connsiteY3" fmla="*/ 40699 h 459937"/>
            </a:gdLst>
            <a:ahLst/>
            <a:cxnLst>
              <a:cxn ang="0">
                <a:pos x="connsiteX0" y="connsiteY0"/>
              </a:cxn>
              <a:cxn ang="0">
                <a:pos x="connsiteX1" y="connsiteY1"/>
              </a:cxn>
              <a:cxn ang="0">
                <a:pos x="connsiteX2" y="connsiteY2"/>
              </a:cxn>
              <a:cxn ang="0">
                <a:pos x="connsiteX3" y="connsiteY3"/>
              </a:cxn>
            </a:cxnLst>
            <a:rect l="l" t="t" r="r" b="b"/>
            <a:pathLst>
              <a:path w="2190750" h="459937">
                <a:moveTo>
                  <a:pt x="0" y="307399"/>
                </a:moveTo>
                <a:cubicBezTo>
                  <a:pt x="207962" y="142299"/>
                  <a:pt x="415925" y="-22801"/>
                  <a:pt x="692150" y="2599"/>
                </a:cubicBezTo>
                <a:cubicBezTo>
                  <a:pt x="968375" y="27999"/>
                  <a:pt x="1407583" y="453449"/>
                  <a:pt x="1657350" y="459799"/>
                </a:cubicBezTo>
                <a:cubicBezTo>
                  <a:pt x="1907117" y="466149"/>
                  <a:pt x="2048933" y="253424"/>
                  <a:pt x="2190750" y="40699"/>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F0EE22A0-C5D3-01DA-F52E-09F6454C50C4}"/>
              </a:ext>
            </a:extLst>
          </p:cNvPr>
          <p:cNvSpPr txBox="1"/>
          <p:nvPr/>
        </p:nvSpPr>
        <p:spPr>
          <a:xfrm>
            <a:off x="4157746" y="2325957"/>
            <a:ext cx="1399514" cy="307777"/>
          </a:xfrm>
          <a:prstGeom prst="rect">
            <a:avLst/>
          </a:prstGeom>
          <a:solidFill>
            <a:schemeClr val="bg1"/>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DAQ/AMP unit</a:t>
            </a:r>
          </a:p>
        </p:txBody>
      </p:sp>
      <p:sp>
        <p:nvSpPr>
          <p:cNvPr id="122" name="Freeform: Shape 121">
            <a:extLst>
              <a:ext uri="{FF2B5EF4-FFF2-40B4-BE49-F238E27FC236}">
                <a16:creationId xmlns:a16="http://schemas.microsoft.com/office/drawing/2014/main" id="{438388EF-5B14-33EB-5760-2B6BE0C683A2}"/>
              </a:ext>
            </a:extLst>
          </p:cNvPr>
          <p:cNvSpPr/>
          <p:nvPr/>
        </p:nvSpPr>
        <p:spPr>
          <a:xfrm rot="2362824" flipV="1">
            <a:off x="2013269" y="1705675"/>
            <a:ext cx="1665873" cy="294859"/>
          </a:xfrm>
          <a:custGeom>
            <a:avLst/>
            <a:gdLst>
              <a:gd name="connsiteX0" fmla="*/ 0 w 2190750"/>
              <a:gd name="connsiteY0" fmla="*/ 307399 h 459937"/>
              <a:gd name="connsiteX1" fmla="*/ 692150 w 2190750"/>
              <a:gd name="connsiteY1" fmla="*/ 2599 h 459937"/>
              <a:gd name="connsiteX2" fmla="*/ 1657350 w 2190750"/>
              <a:gd name="connsiteY2" fmla="*/ 459799 h 459937"/>
              <a:gd name="connsiteX3" fmla="*/ 2190750 w 2190750"/>
              <a:gd name="connsiteY3" fmla="*/ 40699 h 459937"/>
            </a:gdLst>
            <a:ahLst/>
            <a:cxnLst>
              <a:cxn ang="0">
                <a:pos x="connsiteX0" y="connsiteY0"/>
              </a:cxn>
              <a:cxn ang="0">
                <a:pos x="connsiteX1" y="connsiteY1"/>
              </a:cxn>
              <a:cxn ang="0">
                <a:pos x="connsiteX2" y="connsiteY2"/>
              </a:cxn>
              <a:cxn ang="0">
                <a:pos x="connsiteX3" y="connsiteY3"/>
              </a:cxn>
            </a:cxnLst>
            <a:rect l="l" t="t" r="r" b="b"/>
            <a:pathLst>
              <a:path w="2190750" h="459937">
                <a:moveTo>
                  <a:pt x="0" y="307399"/>
                </a:moveTo>
                <a:cubicBezTo>
                  <a:pt x="207962" y="142299"/>
                  <a:pt x="415925" y="-22801"/>
                  <a:pt x="692150" y="2599"/>
                </a:cubicBezTo>
                <a:cubicBezTo>
                  <a:pt x="968375" y="27999"/>
                  <a:pt x="1407583" y="453449"/>
                  <a:pt x="1657350" y="459799"/>
                </a:cubicBezTo>
                <a:cubicBezTo>
                  <a:pt x="1907117" y="466149"/>
                  <a:pt x="2048933" y="253424"/>
                  <a:pt x="2190750" y="40699"/>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48C79AAF-59B1-0E15-1F1E-5B0CB13B74B6}"/>
                  </a:ext>
                </a:extLst>
              </p:cNvPr>
              <p:cNvSpPr txBox="1"/>
              <p:nvPr/>
            </p:nvSpPr>
            <p:spPr>
              <a:xfrm>
                <a:off x="6833775" y="962979"/>
                <a:ext cx="1677595" cy="307777"/>
              </a:xfrm>
              <a:prstGeom prst="rect">
                <a:avLst/>
              </a:prstGeom>
              <a:noFill/>
              <a:ln>
                <a:solidFill>
                  <a:schemeClr val="tx1"/>
                </a:solidFill>
              </a:ln>
            </p:spPr>
            <p:txBody>
              <a:bodyPr wrap="square" rtlCol="0">
                <a:spAutoFit/>
              </a:bodyPr>
              <a:lstStyle/>
              <a:p>
                <a:pPr algn="just"/>
                <a14:m>
                  <m:oMath xmlns:m="http://schemas.openxmlformats.org/officeDocument/2006/math">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dirty="0">
                    <a:latin typeface="Times New Roman" panose="02020603050405020304" pitchFamily="18" charset="0"/>
                    <a:ea typeface="Cambria Math" panose="02040503050406030204" pitchFamily="18" charset="0"/>
                    <a:cs typeface="Times New Roman" panose="02020603050405020304" pitchFamily="18" charset="0"/>
                  </a:rPr>
                  <a:t>15 V power supply</a:t>
                </a:r>
                <a:endParaRPr lang="en-US" sz="1400" dirty="0">
                  <a:latin typeface="Times New Roman" panose="02020603050405020304" pitchFamily="18" charset="0"/>
                  <a:cs typeface="Times New Roman" panose="02020603050405020304" pitchFamily="18" charset="0"/>
                </a:endParaRPr>
              </a:p>
            </p:txBody>
          </p:sp>
        </mc:Choice>
        <mc:Fallback xmlns="">
          <p:sp>
            <p:nvSpPr>
              <p:cNvPr id="123" name="TextBox 122">
                <a:extLst>
                  <a:ext uri="{FF2B5EF4-FFF2-40B4-BE49-F238E27FC236}">
                    <a16:creationId xmlns:a16="http://schemas.microsoft.com/office/drawing/2014/main" id="{48C79AAF-59B1-0E15-1F1E-5B0CB13B74B6}"/>
                  </a:ext>
                </a:extLst>
              </p:cNvPr>
              <p:cNvSpPr txBox="1">
                <a:spLocks noRot="1" noChangeAspect="1" noMove="1" noResize="1" noEditPoints="1" noAdjustHandles="1" noChangeArrowheads="1" noChangeShapeType="1" noTextEdit="1"/>
              </p:cNvSpPr>
              <p:nvPr/>
            </p:nvSpPr>
            <p:spPr>
              <a:xfrm>
                <a:off x="6833775" y="962979"/>
                <a:ext cx="1677595" cy="307777"/>
              </a:xfrm>
              <a:prstGeom prst="rect">
                <a:avLst/>
              </a:prstGeom>
              <a:blipFill>
                <a:blip r:embed="rId14"/>
                <a:stretch>
                  <a:fillRect t="-1923" b="-17308"/>
                </a:stretch>
              </a:blipFill>
              <a:ln>
                <a:solidFill>
                  <a:schemeClr val="tx1"/>
                </a:solidFill>
              </a:ln>
            </p:spPr>
            <p:txBody>
              <a:bodyPr/>
              <a:lstStyle/>
              <a:p>
                <a:r>
                  <a:rPr lang="en-US">
                    <a:noFill/>
                  </a:rPr>
                  <a:t> </a:t>
                </a:r>
              </a:p>
            </p:txBody>
          </p:sp>
        </mc:Fallback>
      </mc:AlternateContent>
      <p:cxnSp>
        <p:nvCxnSpPr>
          <p:cNvPr id="124" name="Straight Arrow Connector 123">
            <a:extLst>
              <a:ext uri="{FF2B5EF4-FFF2-40B4-BE49-F238E27FC236}">
                <a16:creationId xmlns:a16="http://schemas.microsoft.com/office/drawing/2014/main" id="{F8D7BA35-4AB8-3CBD-81BE-D3FD09FB3CB8}"/>
              </a:ext>
            </a:extLst>
          </p:cNvPr>
          <p:cNvCxnSpPr>
            <a:cxnSpLocks/>
          </p:cNvCxnSpPr>
          <p:nvPr/>
        </p:nvCxnSpPr>
        <p:spPr>
          <a:xfrm flipH="1">
            <a:off x="7267903" y="1308578"/>
            <a:ext cx="529188" cy="12734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30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FEE7CC7-0274-5D1A-C0D1-C5147F766D7F}"/>
              </a:ext>
            </a:extLst>
          </p:cNvPr>
          <p:cNvSpPr txBox="1"/>
          <p:nvPr/>
        </p:nvSpPr>
        <p:spPr>
          <a:xfrm>
            <a:off x="3955718" y="285602"/>
            <a:ext cx="4031896"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Power supply cabling</a:t>
            </a:r>
          </a:p>
        </p:txBody>
      </p:sp>
      <p:sp>
        <p:nvSpPr>
          <p:cNvPr id="3072" name="TextBox 3071">
            <a:extLst>
              <a:ext uri="{FF2B5EF4-FFF2-40B4-BE49-F238E27FC236}">
                <a16:creationId xmlns:a16="http://schemas.microsoft.com/office/drawing/2014/main" id="{6D58B7E9-3172-DFB9-11DF-19B450B2AB89}"/>
              </a:ext>
            </a:extLst>
          </p:cNvPr>
          <p:cNvSpPr txBox="1"/>
          <p:nvPr/>
        </p:nvSpPr>
        <p:spPr>
          <a:xfrm>
            <a:off x="3233057" y="6179089"/>
            <a:ext cx="299409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Molex connector goes to the OPU PCB</a:t>
            </a:r>
          </a:p>
        </p:txBody>
      </p:sp>
      <p:grpSp>
        <p:nvGrpSpPr>
          <p:cNvPr id="3140" name="Group 3139">
            <a:extLst>
              <a:ext uri="{FF2B5EF4-FFF2-40B4-BE49-F238E27FC236}">
                <a16:creationId xmlns:a16="http://schemas.microsoft.com/office/drawing/2014/main" id="{272644C8-E995-686C-593B-B31E0CE7BBCF}"/>
              </a:ext>
            </a:extLst>
          </p:cNvPr>
          <p:cNvGrpSpPr/>
          <p:nvPr/>
        </p:nvGrpSpPr>
        <p:grpSpPr>
          <a:xfrm>
            <a:off x="3336362" y="944482"/>
            <a:ext cx="7380037" cy="5220478"/>
            <a:chOff x="103305" y="1315616"/>
            <a:chExt cx="7380037" cy="5220478"/>
          </a:xfrm>
        </p:grpSpPr>
        <p:pic>
          <p:nvPicPr>
            <p:cNvPr id="11" name="Picture 10">
              <a:extLst>
                <a:ext uri="{FF2B5EF4-FFF2-40B4-BE49-F238E27FC236}">
                  <a16:creationId xmlns:a16="http://schemas.microsoft.com/office/drawing/2014/main" id="{657A560B-1368-B7A1-8392-5B2E39BE8B34}"/>
                </a:ext>
              </a:extLst>
            </p:cNvPr>
            <p:cNvPicPr>
              <a:picLocks noChangeAspect="1"/>
            </p:cNvPicPr>
            <p:nvPr/>
          </p:nvPicPr>
          <p:blipFill>
            <a:blip r:embed="rId2"/>
            <a:stretch>
              <a:fillRect/>
            </a:stretch>
          </p:blipFill>
          <p:spPr>
            <a:xfrm>
              <a:off x="103305" y="4630858"/>
              <a:ext cx="2656268" cy="1905236"/>
            </a:xfrm>
            <a:prstGeom prst="rect">
              <a:avLst/>
            </a:prstGeom>
          </p:spPr>
        </p:pic>
        <p:pic>
          <p:nvPicPr>
            <p:cNvPr id="18" name="Picture 17" descr="A picture containing indoor, electronics&#10;&#10;Description automatically generated">
              <a:extLst>
                <a:ext uri="{FF2B5EF4-FFF2-40B4-BE49-F238E27FC236}">
                  <a16:creationId xmlns:a16="http://schemas.microsoft.com/office/drawing/2014/main" id="{2B278CE3-A5AC-71A1-172A-20A5A7F0D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27" y="1469572"/>
              <a:ext cx="2463135" cy="2892489"/>
            </a:xfrm>
            <a:prstGeom prst="rect">
              <a:avLst/>
            </a:prstGeom>
            <a:ln>
              <a:solidFill>
                <a:schemeClr val="tx1"/>
              </a:solidFill>
            </a:ln>
          </p:spPr>
        </p:pic>
        <p:cxnSp>
          <p:nvCxnSpPr>
            <p:cNvPr id="19" name="Straight Arrow Connector 18">
              <a:extLst>
                <a:ext uri="{FF2B5EF4-FFF2-40B4-BE49-F238E27FC236}">
                  <a16:creationId xmlns:a16="http://schemas.microsoft.com/office/drawing/2014/main" id="{02170535-04A5-4E3D-5818-5339314F2276}"/>
                </a:ext>
              </a:extLst>
            </p:cNvPr>
            <p:cNvCxnSpPr>
              <a:cxnSpLocks/>
            </p:cNvCxnSpPr>
            <p:nvPr/>
          </p:nvCxnSpPr>
          <p:spPr>
            <a:xfrm>
              <a:off x="329293" y="4026159"/>
              <a:ext cx="1276529" cy="122148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163B9D9-09EF-A75E-3384-962E4B666BCB}"/>
                </a:ext>
              </a:extLst>
            </p:cNvPr>
            <p:cNvPicPr>
              <a:picLocks noChangeAspect="1"/>
            </p:cNvPicPr>
            <p:nvPr/>
          </p:nvPicPr>
          <p:blipFill rotWithShape="1">
            <a:blip r:embed="rId4">
              <a:extLst>
                <a:ext uri="{28A0092B-C50C-407E-A947-70E740481C1C}">
                  <a14:useLocalDpi xmlns:a14="http://schemas.microsoft.com/office/drawing/2010/main" val="0"/>
                </a:ext>
              </a:extLst>
            </a:blip>
            <a:srcRect l="4626" t="17993" r="7460" b="13455"/>
            <a:stretch/>
          </p:blipFill>
          <p:spPr>
            <a:xfrm>
              <a:off x="3092729" y="1584546"/>
              <a:ext cx="2408881" cy="2504544"/>
            </a:xfrm>
            <a:prstGeom prst="rect">
              <a:avLst/>
            </a:prstGeom>
            <a:ln>
              <a:solidFill>
                <a:schemeClr val="tx1"/>
              </a:solidFill>
            </a:ln>
          </p:spPr>
        </p:pic>
        <p:sp>
          <p:nvSpPr>
            <p:cNvPr id="23" name="Rectangle 22">
              <a:extLst>
                <a:ext uri="{FF2B5EF4-FFF2-40B4-BE49-F238E27FC236}">
                  <a16:creationId xmlns:a16="http://schemas.microsoft.com/office/drawing/2014/main" id="{D7D2C43F-B5AA-B1FD-4722-30A9A0A21C4D}"/>
                </a:ext>
              </a:extLst>
            </p:cNvPr>
            <p:cNvSpPr/>
            <p:nvPr/>
          </p:nvSpPr>
          <p:spPr>
            <a:xfrm>
              <a:off x="1441580" y="1870788"/>
              <a:ext cx="457200" cy="597159"/>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1" name="Straight Connector 3090">
              <a:extLst>
                <a:ext uri="{FF2B5EF4-FFF2-40B4-BE49-F238E27FC236}">
                  <a16:creationId xmlns:a16="http://schemas.microsoft.com/office/drawing/2014/main" id="{E8A9235B-10FA-7BC0-5EE7-BAA8AB8AECE2}"/>
                </a:ext>
              </a:extLst>
            </p:cNvPr>
            <p:cNvCxnSpPr>
              <a:cxnSpLocks/>
            </p:cNvCxnSpPr>
            <p:nvPr/>
          </p:nvCxnSpPr>
          <p:spPr>
            <a:xfrm flipV="1">
              <a:off x="1945640" y="1584546"/>
              <a:ext cx="1147089" cy="286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2" name="Straight Connector 3091">
              <a:extLst>
                <a:ext uri="{FF2B5EF4-FFF2-40B4-BE49-F238E27FC236}">
                  <a16:creationId xmlns:a16="http://schemas.microsoft.com/office/drawing/2014/main" id="{E42AC4ED-17F2-D401-DC5D-5059618110AF}"/>
                </a:ext>
              </a:extLst>
            </p:cNvPr>
            <p:cNvCxnSpPr>
              <a:cxnSpLocks/>
            </p:cNvCxnSpPr>
            <p:nvPr/>
          </p:nvCxnSpPr>
          <p:spPr>
            <a:xfrm>
              <a:off x="1913787" y="2444620"/>
              <a:ext cx="1178942" cy="1644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25" name="Group 3124">
              <a:extLst>
                <a:ext uri="{FF2B5EF4-FFF2-40B4-BE49-F238E27FC236}">
                  <a16:creationId xmlns:a16="http://schemas.microsoft.com/office/drawing/2014/main" id="{BA875584-06A6-2199-3DD1-AF3583337E7C}"/>
                </a:ext>
              </a:extLst>
            </p:cNvPr>
            <p:cNvGrpSpPr/>
            <p:nvPr/>
          </p:nvGrpSpPr>
          <p:grpSpPr>
            <a:xfrm>
              <a:off x="2927385" y="4301557"/>
              <a:ext cx="2439676" cy="2214558"/>
              <a:chOff x="2640836" y="3270611"/>
              <a:chExt cx="2439676" cy="2214558"/>
            </a:xfrm>
          </p:grpSpPr>
          <p:pic>
            <p:nvPicPr>
              <p:cNvPr id="3079" name="Picture 3078" descr="A picture containing text&#10;&#10;Description automatically generated">
                <a:extLst>
                  <a:ext uri="{FF2B5EF4-FFF2-40B4-BE49-F238E27FC236}">
                    <a16:creationId xmlns:a16="http://schemas.microsoft.com/office/drawing/2014/main" id="{AB1E7270-AB34-BC6B-8333-D3E7801A6FC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644" b="64483" l="3049" r="97866">
                            <a14:foregroundMark x1="6250" y1="37011" x2="10213" y2="47586"/>
                            <a14:foregroundMark x1="82927" y1="60115" x2="90854" y2="44943"/>
                            <a14:foregroundMark x1="90854" y1="44943" x2="90854" y2="44828"/>
                            <a14:foregroundMark x1="5030" y1="61954" x2="42835" y2="62644"/>
                            <a14:foregroundMark x1="51982" y1="57356" x2="88110" y2="60805"/>
                            <a14:foregroundMark x1="88110" y1="60805" x2="95122" y2="60115"/>
                            <a14:foregroundMark x1="3963" y1="65977" x2="26524" y2="66437"/>
                            <a14:foregroundMark x1="26524" y1="66437" x2="93598" y2="64483"/>
                            <a14:foregroundMark x1="93598" y1="64483" x2="97866" y2="64483"/>
                            <a14:foregroundMark x1="1677" y1="63908" x2="3201" y2="29885"/>
                            <a14:foregroundMark x1="3201" y1="29885" x2="9299" y2="28736"/>
                            <a14:foregroundMark x1="17835" y1="18161" x2="39934" y2="4275"/>
                            <a14:foregroundMark x1="63567" y1="18161" x2="60976" y2="5862"/>
                            <a14:foregroundMark x1="65701" y1="4368" x2="62043" y2="4253"/>
                            <a14:foregroundMark x1="12348" y1="26552" x2="11433" y2="17816"/>
                            <a14:backgroundMark x1="42073" y1="2414" x2="42073" y2="2414"/>
                            <a14:backgroundMark x1="7317" y1="7586" x2="7470" y2="7931"/>
                            <a14:backgroundMark x1="41311" y1="3448" x2="41311" y2="3448"/>
                            <a14:backgroundMark x1="41159" y1="2759" x2="43293" y2="2644"/>
                            <a14:backgroundMark x1="16311" y1="8161" x2="15549" y2="9080"/>
                            <a14:backgroundMark x1="47713" y1="8851" x2="47713" y2="8851"/>
                            <a14:backgroundMark x1="81860" y1="9080" x2="89787" y2="4023"/>
                            <a14:backgroundMark x1="93445" y1="11609" x2="88110" y2="8391"/>
                            <a14:backgroundMark x1="77744" y1="7816" x2="77744" y2="7816"/>
                            <a14:backgroundMark x1="77287" y1="6897" x2="77287" y2="6897"/>
                            <a14:backgroundMark x1="76524" y1="6782" x2="75915" y2="6782"/>
                          </a14:backgroundRemoval>
                        </a14:imgEffect>
                      </a14:imgLayer>
                    </a14:imgProps>
                  </a:ext>
                </a:extLst>
              </a:blip>
              <a:srcRect l="7220" t="5222" r="14069" b="35065"/>
              <a:stretch/>
            </p:blipFill>
            <p:spPr>
              <a:xfrm>
                <a:off x="2879378" y="3270611"/>
                <a:ext cx="2201134" cy="2214558"/>
              </a:xfrm>
              <a:prstGeom prst="rect">
                <a:avLst/>
              </a:prstGeom>
            </p:spPr>
          </p:pic>
          <p:sp>
            <p:nvSpPr>
              <p:cNvPr id="3118" name="Rectangle: Rounded Corners 3117">
                <a:extLst>
                  <a:ext uri="{FF2B5EF4-FFF2-40B4-BE49-F238E27FC236}">
                    <a16:creationId xmlns:a16="http://schemas.microsoft.com/office/drawing/2014/main" id="{770E1DA9-0F6D-1B99-D084-7394FDD98DD7}"/>
                  </a:ext>
                </a:extLst>
              </p:cNvPr>
              <p:cNvSpPr/>
              <p:nvPr/>
            </p:nvSpPr>
            <p:spPr>
              <a:xfrm>
                <a:off x="3705588" y="4508440"/>
                <a:ext cx="348058" cy="28370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Rectangle: Rounded Corners 3108">
                <a:extLst>
                  <a:ext uri="{FF2B5EF4-FFF2-40B4-BE49-F238E27FC236}">
                    <a16:creationId xmlns:a16="http://schemas.microsoft.com/office/drawing/2014/main" id="{8A9806A9-E7B7-6D6A-3525-6EDF5F627124}"/>
                  </a:ext>
                </a:extLst>
              </p:cNvPr>
              <p:cNvSpPr/>
              <p:nvPr/>
            </p:nvSpPr>
            <p:spPr>
              <a:xfrm>
                <a:off x="4470410" y="4699000"/>
                <a:ext cx="528310" cy="294640"/>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02" name="Straight Arrow Connector 3101">
                <a:extLst>
                  <a:ext uri="{FF2B5EF4-FFF2-40B4-BE49-F238E27FC236}">
                    <a16:creationId xmlns:a16="http://schemas.microsoft.com/office/drawing/2014/main" id="{1A76557D-41CD-8E28-D9E1-937153B01E03}"/>
                  </a:ext>
                </a:extLst>
              </p:cNvPr>
              <p:cNvCxnSpPr>
                <a:cxnSpLocks/>
              </p:cNvCxnSpPr>
              <p:nvPr/>
            </p:nvCxnSpPr>
            <p:spPr>
              <a:xfrm flipH="1">
                <a:off x="3527270" y="4747637"/>
                <a:ext cx="175689" cy="910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03" name="Straight Arrow Connector 3102">
                <a:extLst>
                  <a:ext uri="{FF2B5EF4-FFF2-40B4-BE49-F238E27FC236}">
                    <a16:creationId xmlns:a16="http://schemas.microsoft.com/office/drawing/2014/main" id="{5988A820-454E-7D2B-4AF5-448FC643B686}"/>
                  </a:ext>
                </a:extLst>
              </p:cNvPr>
              <p:cNvCxnSpPr>
                <a:cxnSpLocks/>
              </p:cNvCxnSpPr>
              <p:nvPr/>
            </p:nvCxnSpPr>
            <p:spPr>
              <a:xfrm>
                <a:off x="4056253" y="4754331"/>
                <a:ext cx="197612" cy="681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08" name="TextBox 3107">
                <a:extLst>
                  <a:ext uri="{FF2B5EF4-FFF2-40B4-BE49-F238E27FC236}">
                    <a16:creationId xmlns:a16="http://schemas.microsoft.com/office/drawing/2014/main" id="{9B9DB279-E2C3-0D81-E63D-A463840E894B}"/>
                  </a:ext>
                </a:extLst>
              </p:cNvPr>
              <p:cNvSpPr txBox="1"/>
              <p:nvPr/>
            </p:nvSpPr>
            <p:spPr>
              <a:xfrm>
                <a:off x="4438850" y="4692431"/>
                <a:ext cx="602241" cy="307777"/>
              </a:xfrm>
              <a:prstGeom prst="rect">
                <a:avLst/>
              </a:prstGeom>
              <a:noFill/>
              <a:ln>
                <a:noFill/>
              </a:ln>
            </p:spPr>
            <p:txBody>
              <a:bodyPr wrap="square" rtlCol="0">
                <a:spAutoFit/>
              </a:bodyPr>
              <a:lstStyle/>
              <a:p>
                <a:r>
                  <a:rPr lang="en-US" sz="1400" b="1" dirty="0">
                    <a:latin typeface="Times New Roman" panose="02020603050405020304" pitchFamily="18" charset="0"/>
                    <a:cs typeface="Times New Roman" panose="02020603050405020304" pitchFamily="18" charset="0"/>
                  </a:rPr>
                  <a:t>-15 V</a:t>
                </a:r>
              </a:p>
            </p:txBody>
          </p:sp>
          <p:sp>
            <p:nvSpPr>
              <p:cNvPr id="3110" name="Rectangle: Rounded Corners 3109">
                <a:extLst>
                  <a:ext uri="{FF2B5EF4-FFF2-40B4-BE49-F238E27FC236}">
                    <a16:creationId xmlns:a16="http://schemas.microsoft.com/office/drawing/2014/main" id="{9305B0F1-C410-B813-4CBB-CDB19E2868D0}"/>
                  </a:ext>
                </a:extLst>
              </p:cNvPr>
              <p:cNvSpPr/>
              <p:nvPr/>
            </p:nvSpPr>
            <p:spPr>
              <a:xfrm>
                <a:off x="2704885" y="4691380"/>
                <a:ext cx="528310" cy="294640"/>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TextBox 3110">
                <a:extLst>
                  <a:ext uri="{FF2B5EF4-FFF2-40B4-BE49-F238E27FC236}">
                    <a16:creationId xmlns:a16="http://schemas.microsoft.com/office/drawing/2014/main" id="{84B3571A-A826-84E3-C4B0-799ADAEC3320}"/>
                  </a:ext>
                </a:extLst>
              </p:cNvPr>
              <p:cNvSpPr txBox="1"/>
              <p:nvPr/>
            </p:nvSpPr>
            <p:spPr>
              <a:xfrm>
                <a:off x="2640836" y="4685863"/>
                <a:ext cx="656407" cy="307777"/>
              </a:xfrm>
              <a:prstGeom prst="rect">
                <a:avLst/>
              </a:prstGeom>
              <a:noFill/>
              <a:ln>
                <a:noFill/>
              </a:ln>
            </p:spPr>
            <p:txBody>
              <a:bodyPr wrap="square" rtlCol="0">
                <a:spAutoFit/>
              </a:bodyPr>
              <a:lstStyle/>
              <a:p>
                <a:r>
                  <a:rPr lang="en-US" sz="1400" b="1" dirty="0">
                    <a:latin typeface="Times New Roman" panose="02020603050405020304" pitchFamily="18" charset="0"/>
                    <a:cs typeface="Times New Roman" panose="02020603050405020304" pitchFamily="18" charset="0"/>
                  </a:rPr>
                  <a:t>+15 V</a:t>
                </a:r>
              </a:p>
            </p:txBody>
          </p:sp>
          <p:cxnSp>
            <p:nvCxnSpPr>
              <p:cNvPr id="3113" name="Straight Arrow Connector 3112">
                <a:extLst>
                  <a:ext uri="{FF2B5EF4-FFF2-40B4-BE49-F238E27FC236}">
                    <a16:creationId xmlns:a16="http://schemas.microsoft.com/office/drawing/2014/main" id="{F723E611-9B07-1508-80AB-5037BBAA4D4B}"/>
                  </a:ext>
                </a:extLst>
              </p:cNvPr>
              <p:cNvCxnSpPr>
                <a:cxnSpLocks/>
              </p:cNvCxnSpPr>
              <p:nvPr/>
            </p:nvCxnSpPr>
            <p:spPr>
              <a:xfrm flipH="1">
                <a:off x="3553982" y="4728745"/>
                <a:ext cx="181200" cy="86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14" name="Straight Arrow Connector 3113">
                <a:extLst>
                  <a:ext uri="{FF2B5EF4-FFF2-40B4-BE49-F238E27FC236}">
                    <a16:creationId xmlns:a16="http://schemas.microsoft.com/office/drawing/2014/main" id="{0B3724BC-117D-7C96-3791-D4DC22F4199F}"/>
                  </a:ext>
                </a:extLst>
              </p:cNvPr>
              <p:cNvCxnSpPr>
                <a:cxnSpLocks/>
              </p:cNvCxnSpPr>
              <p:nvPr/>
            </p:nvCxnSpPr>
            <p:spPr>
              <a:xfrm>
                <a:off x="4049853" y="4743283"/>
                <a:ext cx="180055" cy="756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19" name="TextBox 3118">
                <a:extLst>
                  <a:ext uri="{FF2B5EF4-FFF2-40B4-BE49-F238E27FC236}">
                    <a16:creationId xmlns:a16="http://schemas.microsoft.com/office/drawing/2014/main" id="{A90EEDF6-EBCC-ED66-AC9F-7945D4D5B4E0}"/>
                  </a:ext>
                </a:extLst>
              </p:cNvPr>
              <p:cNvSpPr txBox="1"/>
              <p:nvPr/>
            </p:nvSpPr>
            <p:spPr>
              <a:xfrm>
                <a:off x="3631988" y="4519488"/>
                <a:ext cx="602241" cy="261610"/>
              </a:xfrm>
              <a:prstGeom prst="rect">
                <a:avLst/>
              </a:prstGeom>
              <a:noFill/>
              <a:ln>
                <a:noFill/>
              </a:ln>
            </p:spPr>
            <p:txBody>
              <a:bodyPr wrap="square" rtlCol="0">
                <a:spAutoFit/>
              </a:bodyPr>
              <a:lstStyle/>
              <a:p>
                <a:r>
                  <a:rPr lang="en-US" sz="1100" b="1" dirty="0">
                    <a:latin typeface="Times New Roman" panose="02020603050405020304" pitchFamily="18" charset="0"/>
                    <a:cs typeface="Times New Roman" panose="02020603050405020304" pitchFamily="18" charset="0"/>
                  </a:rPr>
                  <a:t>GND</a:t>
                </a:r>
              </a:p>
            </p:txBody>
          </p:sp>
        </p:grpSp>
        <p:cxnSp>
          <p:nvCxnSpPr>
            <p:cNvPr id="3083" name="Straight Arrow Connector 3082">
              <a:extLst>
                <a:ext uri="{FF2B5EF4-FFF2-40B4-BE49-F238E27FC236}">
                  <a16:creationId xmlns:a16="http://schemas.microsoft.com/office/drawing/2014/main" id="{E66DC31A-6630-16FB-C9C2-AA723A206FAC}"/>
                </a:ext>
              </a:extLst>
            </p:cNvPr>
            <p:cNvCxnSpPr>
              <a:cxnSpLocks/>
            </p:cNvCxnSpPr>
            <p:nvPr/>
          </p:nvCxnSpPr>
          <p:spPr>
            <a:xfrm>
              <a:off x="1523242" y="3041779"/>
              <a:ext cx="2651425" cy="3272189"/>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30" name="Straight Connector 3129">
              <a:extLst>
                <a:ext uri="{FF2B5EF4-FFF2-40B4-BE49-F238E27FC236}">
                  <a16:creationId xmlns:a16="http://schemas.microsoft.com/office/drawing/2014/main" id="{3F9B3A9C-24EA-6325-2067-4A89F40C651E}"/>
                </a:ext>
              </a:extLst>
            </p:cNvPr>
            <p:cNvCxnSpPr>
              <a:cxnSpLocks/>
            </p:cNvCxnSpPr>
            <p:nvPr/>
          </p:nvCxnSpPr>
          <p:spPr>
            <a:xfrm>
              <a:off x="1548752" y="3067614"/>
              <a:ext cx="1706836" cy="20703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34" name="TextBox 3133">
              <a:extLst>
                <a:ext uri="{FF2B5EF4-FFF2-40B4-BE49-F238E27FC236}">
                  <a16:creationId xmlns:a16="http://schemas.microsoft.com/office/drawing/2014/main" id="{02811D2F-DFC1-EDC9-5EC2-6AEC54D5814E}"/>
                </a:ext>
              </a:extLst>
            </p:cNvPr>
            <p:cNvSpPr txBox="1"/>
            <p:nvPr/>
          </p:nvSpPr>
          <p:spPr>
            <a:xfrm>
              <a:off x="4765539" y="1315616"/>
              <a:ext cx="2717803" cy="1169551"/>
            </a:xfrm>
            <a:prstGeom prst="rect">
              <a:avLst/>
            </a:prstGeom>
            <a:solidFill>
              <a:schemeClr val="bg1"/>
            </a:solidFill>
            <a:ln>
              <a:solidFill>
                <a:schemeClr val="tx1"/>
              </a:solidFill>
            </a:ln>
          </p:spPr>
          <p:txBody>
            <a:bodyPr wrap="square" rtlCol="0">
              <a:spAutoFit/>
            </a:bodyPr>
            <a:lstStyle/>
            <a:p>
              <a:r>
                <a:rPr lang="en-US" sz="1400" b="0" i="0" dirty="0">
                  <a:solidFill>
                    <a:srgbClr val="222222"/>
                  </a:solidFill>
                  <a:effectLst/>
                  <a:latin typeface="Times New Roman" panose="02020603050405020304" pitchFamily="18" charset="0"/>
                  <a:cs typeface="Times New Roman" panose="02020603050405020304" pitchFamily="18" charset="0"/>
                </a:rPr>
                <a:t>The diodes inside the </a:t>
              </a:r>
              <a:r>
                <a:rPr lang="en-US" sz="1400" dirty="0">
                  <a:latin typeface="Times New Roman" panose="02020603050405020304" pitchFamily="18" charset="0"/>
                  <a:cs typeface="Times New Roman" panose="02020603050405020304" pitchFamily="18" charset="0"/>
                </a:rPr>
                <a:t>DAQ/AMP unit </a:t>
              </a:r>
              <a:r>
                <a:rPr lang="en-US" sz="1400" b="0" i="0" dirty="0">
                  <a:solidFill>
                    <a:srgbClr val="222222"/>
                  </a:solidFill>
                  <a:effectLst/>
                  <a:latin typeface="Times New Roman" panose="02020603050405020304" pitchFamily="18" charset="0"/>
                  <a:cs typeface="Times New Roman" panose="02020603050405020304" pitchFamily="18" charset="0"/>
                </a:rPr>
                <a:t>protects the OPU PCB. </a:t>
              </a:r>
              <a:r>
                <a:rPr lang="en-US" sz="1400" dirty="0">
                  <a:solidFill>
                    <a:srgbClr val="222222"/>
                  </a:solidFill>
                  <a:latin typeface="Times New Roman" panose="02020603050405020304" pitchFamily="18" charset="0"/>
                  <a:cs typeface="Times New Roman" panose="02020603050405020304" pitchFamily="18" charset="0"/>
                </a:rPr>
                <a:t>Therefore, the power supply gets split here, before connected to the PCB using a Molex connector</a:t>
              </a:r>
              <a:endParaRPr lang="en-US" sz="1400" b="0" i="0" dirty="0">
                <a:solidFill>
                  <a:srgbClr val="222222"/>
                </a:solidFill>
                <a:effectLst/>
                <a:latin typeface="Times New Roman" panose="02020603050405020304" pitchFamily="18" charset="0"/>
                <a:cs typeface="Times New Roman" panose="02020603050405020304" pitchFamily="18" charset="0"/>
              </a:endParaRPr>
            </a:p>
          </p:txBody>
        </p:sp>
        <p:cxnSp>
          <p:nvCxnSpPr>
            <p:cNvPr id="3135" name="Straight Connector 3134">
              <a:extLst>
                <a:ext uri="{FF2B5EF4-FFF2-40B4-BE49-F238E27FC236}">
                  <a16:creationId xmlns:a16="http://schemas.microsoft.com/office/drawing/2014/main" id="{8C2D72B0-6D05-BACB-A9C1-4EA9C37FFA44}"/>
                </a:ext>
              </a:extLst>
            </p:cNvPr>
            <p:cNvCxnSpPr>
              <a:cxnSpLocks/>
            </p:cNvCxnSpPr>
            <p:nvPr/>
          </p:nvCxnSpPr>
          <p:spPr>
            <a:xfrm>
              <a:off x="395001" y="4107199"/>
              <a:ext cx="564925" cy="541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52" name="TextBox 3151">
            <a:extLst>
              <a:ext uri="{FF2B5EF4-FFF2-40B4-BE49-F238E27FC236}">
                <a16:creationId xmlns:a16="http://schemas.microsoft.com/office/drawing/2014/main" id="{DA23D405-644B-6326-3E4B-7600D41A3645}"/>
              </a:ext>
            </a:extLst>
          </p:cNvPr>
          <p:cNvSpPr txBox="1"/>
          <p:nvPr/>
        </p:nvSpPr>
        <p:spPr>
          <a:xfrm>
            <a:off x="7337070" y="3847811"/>
            <a:ext cx="1689063" cy="307777"/>
          </a:xfrm>
          <a:prstGeom prst="rect">
            <a:avLst/>
          </a:prstGeom>
          <a:solidFill>
            <a:schemeClr val="bg1"/>
          </a:solidFill>
          <a:ln>
            <a:solidFill>
              <a:schemeClr val="tx1"/>
            </a:solidFill>
          </a:ln>
        </p:spPr>
        <p:txBody>
          <a:bodyPr wrap="square">
            <a:spAutoFit/>
          </a:bodyPr>
          <a:lstStyle/>
          <a:p>
            <a:pPr algn="ctr"/>
            <a:r>
              <a:rPr lang="en-US" sz="1400" i="0" dirty="0" err="1">
                <a:solidFill>
                  <a:srgbClr val="2F2F2F"/>
                </a:solidFill>
                <a:effectLst/>
                <a:latin typeface="Times New Roman" panose="02020603050405020304" pitchFamily="18" charset="0"/>
              </a:rPr>
              <a:t>Tekpower</a:t>
            </a:r>
            <a:r>
              <a:rPr lang="en-US" sz="1400" i="0" dirty="0">
                <a:solidFill>
                  <a:srgbClr val="2F2F2F"/>
                </a:solidFill>
                <a:effectLst/>
                <a:latin typeface="Times New Roman" panose="02020603050405020304" pitchFamily="18" charset="0"/>
              </a:rPr>
              <a:t> TP1503C</a:t>
            </a:r>
          </a:p>
        </p:txBody>
      </p:sp>
      <p:pic>
        <p:nvPicPr>
          <p:cNvPr id="2" name="Picture 2" descr="Yellow vector danger japanese sign isolated on black background. Kiken.  Exclamation mark in triangle shape. Warning caution symbol 5720147 Vector  Art at Vecteezy">
            <a:extLst>
              <a:ext uri="{FF2B5EF4-FFF2-40B4-BE49-F238E27FC236}">
                <a16:creationId xmlns:a16="http://schemas.microsoft.com/office/drawing/2014/main" id="{A556E955-7D1C-BCDF-5A73-C82746ABAC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2480" y="3127010"/>
            <a:ext cx="1441601" cy="144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808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etric Ball End Hex Key Set, 13 Pc.">
            <a:extLst>
              <a:ext uri="{FF2B5EF4-FFF2-40B4-BE49-F238E27FC236}">
                <a16:creationId xmlns:a16="http://schemas.microsoft.com/office/drawing/2014/main" id="{95759D85-229D-03E3-C5F9-CEE1FAD1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204" y="2304225"/>
            <a:ext cx="1855802" cy="185580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E6422735-3D9A-E0B8-5CDD-E540D5735ABB}"/>
              </a:ext>
            </a:extLst>
          </p:cNvPr>
          <p:cNvSpPr txBox="1"/>
          <p:nvPr/>
        </p:nvSpPr>
        <p:spPr>
          <a:xfrm>
            <a:off x="503937" y="844235"/>
            <a:ext cx="2518534" cy="338554"/>
          </a:xfrm>
          <a:prstGeom prst="rect">
            <a:avLst/>
          </a:prstGeom>
          <a:noFill/>
        </p:spPr>
        <p:txBody>
          <a:bodyPr wrap="square" rtlCol="0">
            <a:spAutoFit/>
          </a:bodyPr>
          <a:lstStyle/>
          <a:p>
            <a:pPr algn="just"/>
            <a:r>
              <a:rPr lang="en-US" sz="1600" u="sng" dirty="0">
                <a:latin typeface="Times New Roman" panose="02020603050405020304" pitchFamily="18" charset="0"/>
                <a:cs typeface="Times New Roman" panose="02020603050405020304" pitchFamily="18" charset="0"/>
              </a:rPr>
              <a:t>NI-myRIO </a:t>
            </a:r>
            <a:r>
              <a:rPr lang="en-US" sz="1600" dirty="0">
                <a:latin typeface="Times New Roman" panose="02020603050405020304" pitchFamily="18" charset="0"/>
                <a:cs typeface="Times New Roman" panose="02020603050405020304" pitchFamily="18" charset="0"/>
              </a:rPr>
              <a:t>microcontroller</a:t>
            </a:r>
          </a:p>
        </p:txBody>
      </p:sp>
      <p:sp>
        <p:nvSpPr>
          <p:cNvPr id="64" name="TextBox 63">
            <a:extLst>
              <a:ext uri="{FF2B5EF4-FFF2-40B4-BE49-F238E27FC236}">
                <a16:creationId xmlns:a16="http://schemas.microsoft.com/office/drawing/2014/main" id="{A6CDBE1D-833F-B2F6-C60F-D2DEBEFFBA67}"/>
              </a:ext>
            </a:extLst>
          </p:cNvPr>
          <p:cNvSpPr txBox="1"/>
          <p:nvPr/>
        </p:nvSpPr>
        <p:spPr>
          <a:xfrm>
            <a:off x="3845780" y="-18379"/>
            <a:ext cx="4612199"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Teams must possess</a:t>
            </a:r>
          </a:p>
        </p:txBody>
      </p:sp>
      <p:pic>
        <p:nvPicPr>
          <p:cNvPr id="65" name="Picture 8" descr="myRIO Student Embedded Device - NI">
            <a:extLst>
              <a:ext uri="{FF2B5EF4-FFF2-40B4-BE49-F238E27FC236}">
                <a16:creationId xmlns:a16="http://schemas.microsoft.com/office/drawing/2014/main" id="{45FEA899-2C0B-04EC-88AC-EA0D41D9D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78" t="6826" r="53602" b="20701"/>
          <a:stretch/>
        </p:blipFill>
        <p:spPr bwMode="auto">
          <a:xfrm>
            <a:off x="552954" y="1116217"/>
            <a:ext cx="1020887" cy="155752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2028817F-1706-B1E5-E97D-5FC8D65ED974}"/>
              </a:ext>
            </a:extLst>
          </p:cNvPr>
          <p:cNvSpPr txBox="1"/>
          <p:nvPr/>
        </p:nvSpPr>
        <p:spPr>
          <a:xfrm>
            <a:off x="1884090" y="2209404"/>
            <a:ext cx="1855801" cy="338554"/>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Metric hex key set</a:t>
            </a:r>
          </a:p>
        </p:txBody>
      </p:sp>
      <p:sp>
        <p:nvSpPr>
          <p:cNvPr id="95" name="TextBox 94">
            <a:extLst>
              <a:ext uri="{FF2B5EF4-FFF2-40B4-BE49-F238E27FC236}">
                <a16:creationId xmlns:a16="http://schemas.microsoft.com/office/drawing/2014/main" id="{82FA361A-340B-EDD3-40C8-4CCF73C1BAB6}"/>
              </a:ext>
            </a:extLst>
          </p:cNvPr>
          <p:cNvSpPr txBox="1"/>
          <p:nvPr/>
        </p:nvSpPr>
        <p:spPr>
          <a:xfrm>
            <a:off x="8308343" y="4954360"/>
            <a:ext cx="3704552" cy="1156086"/>
          </a:xfrm>
          <a:prstGeom prst="rect">
            <a:avLst/>
          </a:prstGeom>
          <a:solidFill>
            <a:schemeClr val="tx1"/>
          </a:solidFill>
          <a:ln>
            <a:solidFill>
              <a:schemeClr val="bg1"/>
            </a:solidFill>
          </a:ln>
        </p:spPr>
        <p:txBody>
          <a:bodyPr wrap="square" rtlCol="0">
            <a:spAutoFit/>
          </a:bodyPr>
          <a:lstStyle/>
          <a:p>
            <a:pPr marL="0" marR="0" algn="just">
              <a:lnSpc>
                <a:spcPct val="150000"/>
              </a:lnSpc>
              <a:spcBef>
                <a:spcPts val="0"/>
              </a:spcBef>
              <a:spcAft>
                <a:spcPts val="800"/>
              </a:spcAf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If you do not have access to these equipment, the challenge committee might be able to arrange on a case-by-case basis.</a:t>
            </a:r>
          </a:p>
        </p:txBody>
      </p:sp>
      <p:grpSp>
        <p:nvGrpSpPr>
          <p:cNvPr id="2" name="Group 1">
            <a:extLst>
              <a:ext uri="{FF2B5EF4-FFF2-40B4-BE49-F238E27FC236}">
                <a16:creationId xmlns:a16="http://schemas.microsoft.com/office/drawing/2014/main" id="{3E1971C2-AFD3-5C78-E80C-1E6BF8E5086D}"/>
              </a:ext>
            </a:extLst>
          </p:cNvPr>
          <p:cNvGrpSpPr/>
          <p:nvPr/>
        </p:nvGrpSpPr>
        <p:grpSpPr>
          <a:xfrm>
            <a:off x="4308687" y="936787"/>
            <a:ext cx="7580635" cy="3223240"/>
            <a:chOff x="4308687" y="936787"/>
            <a:chExt cx="7580635" cy="3223240"/>
          </a:xfrm>
        </p:grpSpPr>
        <p:sp>
          <p:nvSpPr>
            <p:cNvPr id="67" name="TextBox 66">
              <a:extLst>
                <a:ext uri="{FF2B5EF4-FFF2-40B4-BE49-F238E27FC236}">
                  <a16:creationId xmlns:a16="http://schemas.microsoft.com/office/drawing/2014/main" id="{42D00BB5-C0F0-D651-253C-12D9A73F6C0D}"/>
                </a:ext>
              </a:extLst>
            </p:cNvPr>
            <p:cNvSpPr txBox="1"/>
            <p:nvPr/>
          </p:nvSpPr>
          <p:spPr>
            <a:xfrm>
              <a:off x="4308687" y="936787"/>
              <a:ext cx="5351051" cy="646331"/>
            </a:xfrm>
            <a:prstGeom prst="rect">
              <a:avLst/>
            </a:prstGeom>
            <a:noFill/>
          </p:spPr>
          <p:txBody>
            <a:bodyPr wrap="square" rtlCol="0">
              <a:spAutoFit/>
            </a:bodyPr>
            <a:lstStyle/>
            <a:p>
              <a:pPr algn="just"/>
              <a:r>
                <a:rPr lang="en-US" b="1" u="sng" dirty="0">
                  <a:latin typeface="Times New Roman" panose="02020603050405020304" pitchFamily="18" charset="0"/>
                  <a:cs typeface="Times New Roman" panose="02020603050405020304" pitchFamily="18" charset="0"/>
                </a:rPr>
                <a:t>If you do not have a filtered air supply in your laboratory </a:t>
              </a:r>
              <a:r>
                <a:rPr lang="en-US" u="sng" dirty="0">
                  <a:latin typeface="Times New Roman" panose="02020603050405020304" pitchFamily="18" charset="0"/>
                  <a:cs typeface="Times New Roman" panose="02020603050405020304" pitchFamily="18" charset="0"/>
                </a:rPr>
                <a:t>at 50 psi. you need an air compressor</a:t>
              </a:r>
            </a:p>
          </p:txBody>
        </p:sp>
        <p:pic>
          <p:nvPicPr>
            <p:cNvPr id="86" name="Picture 85">
              <a:extLst>
                <a:ext uri="{FF2B5EF4-FFF2-40B4-BE49-F238E27FC236}">
                  <a16:creationId xmlns:a16="http://schemas.microsoft.com/office/drawing/2014/main" id="{42532791-5BE3-D101-9586-97DFEA3E1C10}"/>
                </a:ext>
              </a:extLst>
            </p:cNvPr>
            <p:cNvPicPr>
              <a:picLocks noChangeAspect="1"/>
            </p:cNvPicPr>
            <p:nvPr/>
          </p:nvPicPr>
          <p:blipFill>
            <a:blip r:embed="rId4"/>
            <a:stretch>
              <a:fillRect/>
            </a:stretch>
          </p:blipFill>
          <p:spPr>
            <a:xfrm>
              <a:off x="4409743" y="1612756"/>
              <a:ext cx="3372514" cy="2547271"/>
            </a:xfrm>
            <a:prstGeom prst="rect">
              <a:avLst/>
            </a:prstGeom>
          </p:spPr>
        </p:pic>
        <p:cxnSp>
          <p:nvCxnSpPr>
            <p:cNvPr id="87" name="Straight Arrow Connector 86">
              <a:extLst>
                <a:ext uri="{FF2B5EF4-FFF2-40B4-BE49-F238E27FC236}">
                  <a16:creationId xmlns:a16="http://schemas.microsoft.com/office/drawing/2014/main" id="{56E7BC9B-0C98-84BD-8FC5-38FA901371F1}"/>
                </a:ext>
              </a:extLst>
            </p:cNvPr>
            <p:cNvCxnSpPr>
              <a:cxnSpLocks/>
              <a:stCxn id="80" idx="2"/>
            </p:cNvCxnSpPr>
            <p:nvPr/>
          </p:nvCxnSpPr>
          <p:spPr>
            <a:xfrm flipH="1" flipV="1">
              <a:off x="9035679" y="3329906"/>
              <a:ext cx="920996" cy="110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7617A9D-7256-A143-16C8-8295CD4E2991}"/>
                </a:ext>
              </a:extLst>
            </p:cNvPr>
            <p:cNvSpPr txBox="1"/>
            <p:nvPr/>
          </p:nvSpPr>
          <p:spPr>
            <a:xfrm>
              <a:off x="8024028" y="2116601"/>
              <a:ext cx="3865294" cy="1323439"/>
            </a:xfrm>
            <a:prstGeom prst="rect">
              <a:avLst/>
            </a:prstGeom>
            <a:solidFill>
              <a:schemeClr val="bg1"/>
            </a:solidFill>
            <a:ln>
              <a:solidFill>
                <a:schemeClr val="tx1"/>
              </a:solidFill>
            </a:ln>
          </p:spPr>
          <p:txBody>
            <a:bodyPr wrap="square" rtlCol="0">
              <a:spAutoFit/>
            </a:bodyPr>
            <a:lstStyle/>
            <a:p>
              <a:r>
                <a:rPr lang="en-US" sz="1600" dirty="0">
                  <a:latin typeface="Times New Roman" panose="02020603050405020304" pitchFamily="18" charset="0"/>
                  <a:cs typeface="Times New Roman" panose="02020603050405020304" pitchFamily="18" charset="0"/>
                </a:rPr>
                <a:t>If using air compressor, use </a:t>
              </a:r>
              <a:r>
                <a:rPr lang="en-US" sz="1600" dirty="0">
                  <a:latin typeface="Times New Roman" panose="02020603050405020304" pitchFamily="18" charset="0"/>
                  <a:cs typeface="Times New Roman" panose="02020603050405020304" pitchFamily="18" charset="0"/>
                  <a:hlinkClick r:id="rId5"/>
                </a:rPr>
                <a:t>another stage of filtering</a:t>
              </a:r>
              <a:r>
                <a:rPr lang="en-US" sz="1600" dirty="0">
                  <a:latin typeface="Times New Roman" panose="02020603050405020304" pitchFamily="18" charset="0"/>
                  <a:cs typeface="Times New Roman" panose="02020603050405020304" pitchFamily="18" charset="0"/>
                </a:rPr>
                <a:t>. Stages come with a flow controller, a pressure gage, and an air filter. </a:t>
              </a:r>
              <a:r>
                <a:rPr lang="en-US" altLang="en-US" sz="1600" dirty="0">
                  <a:solidFill>
                    <a:srgbClr val="222222"/>
                  </a:solidFill>
                  <a:latin typeface="Times New Roman" panose="02020603050405020304" pitchFamily="18" charset="0"/>
                  <a:cs typeface="Times New Roman" panose="02020603050405020304" pitchFamily="18" charset="0"/>
                  <a:hlinkClick r:id="rId6"/>
                </a:rPr>
                <a:t>Make sure the compressor has a filter is rated to filter out least 15 µm particles</a:t>
              </a:r>
              <a:endParaRPr lang="en-US" sz="1600" dirty="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CCBFA981-570F-466B-25FB-2F2F6E2C5885}"/>
                </a:ext>
              </a:extLst>
            </p:cNvPr>
            <p:cNvCxnSpPr>
              <a:cxnSpLocks/>
            </p:cNvCxnSpPr>
            <p:nvPr/>
          </p:nvCxnSpPr>
          <p:spPr>
            <a:xfrm flipH="1">
              <a:off x="7260632" y="2606939"/>
              <a:ext cx="894080" cy="72296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E0BAB2F9-B44C-20B8-1903-76088244344B}"/>
              </a:ext>
            </a:extLst>
          </p:cNvPr>
          <p:cNvSpPr txBox="1"/>
          <p:nvPr/>
        </p:nvSpPr>
        <p:spPr>
          <a:xfrm>
            <a:off x="274704" y="4107222"/>
            <a:ext cx="301947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hlinkClick r:id="rId7"/>
              </a:rPr>
              <a:t>M4 screws</a:t>
            </a:r>
            <a:r>
              <a:rPr lang="en-US" sz="1600" dirty="0">
                <a:latin typeface="Times New Roman" panose="02020603050405020304" pitchFamily="18" charset="0"/>
                <a:cs typeface="Times New Roman" panose="02020603050405020304" pitchFamily="18" charset="0"/>
              </a:rPr>
              <a:t> if using Mechblocks</a:t>
            </a:r>
          </a:p>
        </p:txBody>
      </p:sp>
      <p:pic>
        <p:nvPicPr>
          <p:cNvPr id="1034" name="Picture 10">
            <a:extLst>
              <a:ext uri="{FF2B5EF4-FFF2-40B4-BE49-F238E27FC236}">
                <a16:creationId xmlns:a16="http://schemas.microsoft.com/office/drawing/2014/main" id="{810D3616-43E8-02BF-542F-4CB9E2B63B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105" y="4445776"/>
            <a:ext cx="2478683" cy="144916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A10A2F8-BD48-9091-88E6-A01A76B785EB}"/>
              </a:ext>
            </a:extLst>
          </p:cNvPr>
          <p:cNvGrpSpPr/>
          <p:nvPr/>
        </p:nvGrpSpPr>
        <p:grpSpPr>
          <a:xfrm>
            <a:off x="3061578" y="4764326"/>
            <a:ext cx="2696329" cy="1658365"/>
            <a:chOff x="3843516" y="4648709"/>
            <a:chExt cx="2696329" cy="1658365"/>
          </a:xfrm>
        </p:grpSpPr>
        <p:pic>
          <p:nvPicPr>
            <p:cNvPr id="1026" name="Picture 2" descr="FreeMascot OD 6+ 190nm-490nm Wavelength UV light / Violet &amp;amp; Blue Laser Safety Glasses">
              <a:extLst>
                <a:ext uri="{FF2B5EF4-FFF2-40B4-BE49-F238E27FC236}">
                  <a16:creationId xmlns:a16="http://schemas.microsoft.com/office/drawing/2014/main" id="{1DEC7BB2-C165-BF5D-19D3-175EDD7189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5851" y="5541997"/>
              <a:ext cx="1902884" cy="7650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3F586E-D189-F466-C91B-BD3317C54563}"/>
                </a:ext>
              </a:extLst>
            </p:cNvPr>
            <p:cNvSpPr txBox="1"/>
            <p:nvPr/>
          </p:nvSpPr>
          <p:spPr>
            <a:xfrm>
              <a:off x="3843516" y="4648709"/>
              <a:ext cx="2696329"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hlinkClick r:id="rId10"/>
                </a:rPr>
                <a:t>UV laser safety glasses</a:t>
              </a:r>
              <a:r>
                <a:rPr lang="en-US" sz="1600" dirty="0">
                  <a:latin typeface="Times New Roman" panose="02020603050405020304" pitchFamily="18" charset="0"/>
                  <a:cs typeface="Times New Roman" panose="02020603050405020304" pitchFamily="18" charset="0"/>
                </a:rPr>
                <a:t> if you intentionally watch the laser reflecting from the specimen</a:t>
              </a:r>
            </a:p>
          </p:txBody>
        </p:sp>
      </p:grpSp>
      <p:pic>
        <p:nvPicPr>
          <p:cNvPr id="4" name="Picture 3" descr="Amazon.com: OSHA Waring Sign - Practice Laser Safety | Vinyl Label Decal |  Protect Your Business, Construction Site, Warehouse &amp; Shop Area | Made in  The USA : Industrial &amp; Scientific">
            <a:extLst>
              <a:ext uri="{FF2B5EF4-FFF2-40B4-BE49-F238E27FC236}">
                <a16:creationId xmlns:a16="http://schemas.microsoft.com/office/drawing/2014/main" id="{04ABDCF1-A69F-3236-A0D2-9B67ECA85C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0022" y="4891693"/>
            <a:ext cx="1962235" cy="140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483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EE3EBD-1476-0BD4-0061-5F2BEF37116D}"/>
              </a:ext>
            </a:extLst>
          </p:cNvPr>
          <p:cNvSpPr txBox="1"/>
          <p:nvPr/>
        </p:nvSpPr>
        <p:spPr>
          <a:xfrm>
            <a:off x="437398" y="884029"/>
            <a:ext cx="4031896"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Rubric</a:t>
            </a:r>
          </a:p>
        </p:txBody>
      </p:sp>
      <p:sp>
        <p:nvSpPr>
          <p:cNvPr id="5" name="TextBox 4">
            <a:extLst>
              <a:ext uri="{FF2B5EF4-FFF2-40B4-BE49-F238E27FC236}">
                <a16:creationId xmlns:a16="http://schemas.microsoft.com/office/drawing/2014/main" id="{01B7295E-B198-5EA1-24D8-EF2F66D87DAE}"/>
              </a:ext>
            </a:extLst>
          </p:cNvPr>
          <p:cNvSpPr txBox="1"/>
          <p:nvPr/>
        </p:nvSpPr>
        <p:spPr>
          <a:xfrm>
            <a:off x="5009988" y="714153"/>
            <a:ext cx="4031896" cy="523220"/>
          </a:xfrm>
          <a:prstGeom prst="rect">
            <a:avLst/>
          </a:prstGeom>
          <a:noFill/>
        </p:spPr>
        <p:txBody>
          <a:bodyPr wrap="square" rtlCol="0">
            <a:spAutoFit/>
          </a:bodyPr>
          <a:lstStyle/>
          <a:p>
            <a:pPr algn="ctr"/>
            <a:r>
              <a:rPr lang="en-US" sz="2800" b="1" u="sng" dirty="0">
                <a:latin typeface="Adobe Ming Std L" panose="02020300000000000000" pitchFamily="18" charset="-128"/>
                <a:ea typeface="Adobe Ming Std L" panose="02020300000000000000" pitchFamily="18" charset="-128"/>
                <a:cs typeface="Times New Roman" panose="02020603050405020304" pitchFamily="18" charset="0"/>
              </a:rPr>
              <a:t>Key dates</a:t>
            </a:r>
          </a:p>
        </p:txBody>
      </p:sp>
      <p:sp>
        <p:nvSpPr>
          <p:cNvPr id="6" name="TextBox 5">
            <a:extLst>
              <a:ext uri="{FF2B5EF4-FFF2-40B4-BE49-F238E27FC236}">
                <a16:creationId xmlns:a16="http://schemas.microsoft.com/office/drawing/2014/main" id="{BA906B03-B582-F506-5C37-0CEE7D49303C}"/>
              </a:ext>
            </a:extLst>
          </p:cNvPr>
          <p:cNvSpPr txBox="1"/>
          <p:nvPr/>
        </p:nvSpPr>
        <p:spPr>
          <a:xfrm>
            <a:off x="84030" y="6310759"/>
            <a:ext cx="685800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hlinkClick r:id="rId2"/>
              </a:rPr>
              <a:t>https://aspe.net/programs/37th-annual-meeting/2022-student-challenge/</a:t>
            </a:r>
            <a:endParaRPr lang="en-US"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39EA8755-2BF6-23FA-94A5-C6AFD8D276C3}"/>
              </a:ext>
            </a:extLst>
          </p:cNvPr>
          <p:cNvGrpSpPr/>
          <p:nvPr/>
        </p:nvGrpSpPr>
        <p:grpSpPr>
          <a:xfrm>
            <a:off x="340131" y="1760124"/>
            <a:ext cx="4330490" cy="3579010"/>
            <a:chOff x="84030" y="820271"/>
            <a:chExt cx="4330490" cy="3579010"/>
          </a:xfrm>
        </p:grpSpPr>
        <p:pic>
          <p:nvPicPr>
            <p:cNvPr id="2" name="Picture 1">
              <a:extLst>
                <a:ext uri="{FF2B5EF4-FFF2-40B4-BE49-F238E27FC236}">
                  <a16:creationId xmlns:a16="http://schemas.microsoft.com/office/drawing/2014/main" id="{F54B0D14-BCA6-8EBD-E2D8-6F26522F33C8}"/>
                </a:ext>
              </a:extLst>
            </p:cNvPr>
            <p:cNvPicPr>
              <a:picLocks noChangeAspect="1"/>
            </p:cNvPicPr>
            <p:nvPr/>
          </p:nvPicPr>
          <p:blipFill rotWithShape="1">
            <a:blip r:embed="rId3"/>
            <a:srcRect r="54389"/>
            <a:stretch/>
          </p:blipFill>
          <p:spPr>
            <a:xfrm>
              <a:off x="84030" y="820271"/>
              <a:ext cx="3451650" cy="3579010"/>
            </a:xfrm>
            <a:prstGeom prst="rect">
              <a:avLst/>
            </a:prstGeom>
          </p:spPr>
        </p:pic>
        <p:pic>
          <p:nvPicPr>
            <p:cNvPr id="7" name="Picture 6">
              <a:extLst>
                <a:ext uri="{FF2B5EF4-FFF2-40B4-BE49-F238E27FC236}">
                  <a16:creationId xmlns:a16="http://schemas.microsoft.com/office/drawing/2014/main" id="{6058EBF1-89B7-4F8C-0BDA-D69982596014}"/>
                </a:ext>
              </a:extLst>
            </p:cNvPr>
            <p:cNvPicPr>
              <a:picLocks noChangeAspect="1"/>
            </p:cNvPicPr>
            <p:nvPr/>
          </p:nvPicPr>
          <p:blipFill rotWithShape="1">
            <a:blip r:embed="rId3"/>
            <a:srcRect l="85149" r="3238"/>
            <a:stretch/>
          </p:blipFill>
          <p:spPr>
            <a:xfrm>
              <a:off x="3535680" y="820271"/>
              <a:ext cx="878840" cy="3579010"/>
            </a:xfrm>
            <a:prstGeom prst="rect">
              <a:avLst/>
            </a:prstGeom>
          </p:spPr>
        </p:pic>
      </p:grpSp>
      <p:grpSp>
        <p:nvGrpSpPr>
          <p:cNvPr id="28" name="Group 27">
            <a:extLst>
              <a:ext uri="{FF2B5EF4-FFF2-40B4-BE49-F238E27FC236}">
                <a16:creationId xmlns:a16="http://schemas.microsoft.com/office/drawing/2014/main" id="{C01BEF05-42B2-0303-754C-6DC0664B1F43}"/>
              </a:ext>
            </a:extLst>
          </p:cNvPr>
          <p:cNvGrpSpPr/>
          <p:nvPr/>
        </p:nvGrpSpPr>
        <p:grpSpPr>
          <a:xfrm>
            <a:off x="5043699" y="1323384"/>
            <a:ext cx="7110445" cy="4211231"/>
            <a:chOff x="5043699" y="1323384"/>
            <a:chExt cx="7110445" cy="4211231"/>
          </a:xfrm>
        </p:grpSpPr>
        <p:grpSp>
          <p:nvGrpSpPr>
            <p:cNvPr id="25" name="Group 24">
              <a:extLst>
                <a:ext uri="{FF2B5EF4-FFF2-40B4-BE49-F238E27FC236}">
                  <a16:creationId xmlns:a16="http://schemas.microsoft.com/office/drawing/2014/main" id="{001923A7-80F8-B0FC-B37F-2809C40BDE25}"/>
                </a:ext>
              </a:extLst>
            </p:cNvPr>
            <p:cNvGrpSpPr/>
            <p:nvPr/>
          </p:nvGrpSpPr>
          <p:grpSpPr>
            <a:xfrm>
              <a:off x="5043699" y="1323384"/>
              <a:ext cx="6819539" cy="4211231"/>
              <a:chOff x="5491525" y="1463129"/>
              <a:chExt cx="6594844" cy="3931920"/>
            </a:xfrm>
          </p:grpSpPr>
          <p:grpSp>
            <p:nvGrpSpPr>
              <p:cNvPr id="11" name="Group 10">
                <a:extLst>
                  <a:ext uri="{FF2B5EF4-FFF2-40B4-BE49-F238E27FC236}">
                    <a16:creationId xmlns:a16="http://schemas.microsoft.com/office/drawing/2014/main" id="{0CE062F1-2077-1B87-7819-00A3E3DC5127}"/>
                  </a:ext>
                </a:extLst>
              </p:cNvPr>
              <p:cNvGrpSpPr/>
              <p:nvPr/>
            </p:nvGrpSpPr>
            <p:grpSpPr>
              <a:xfrm>
                <a:off x="6291361" y="1463129"/>
                <a:ext cx="5419498" cy="3931920"/>
                <a:chOff x="6653351" y="1097280"/>
                <a:chExt cx="5419498" cy="3931920"/>
              </a:xfrm>
            </p:grpSpPr>
            <p:pic>
              <p:nvPicPr>
                <p:cNvPr id="9" name="Picture 8">
                  <a:extLst>
                    <a:ext uri="{FF2B5EF4-FFF2-40B4-BE49-F238E27FC236}">
                      <a16:creationId xmlns:a16="http://schemas.microsoft.com/office/drawing/2014/main" id="{D149ABBC-F4E9-5C4A-F649-B6DDD2C72772}"/>
                    </a:ext>
                  </a:extLst>
                </p:cNvPr>
                <p:cNvPicPr>
                  <a:picLocks noChangeAspect="1"/>
                </p:cNvPicPr>
                <p:nvPr/>
              </p:nvPicPr>
              <p:blipFill rotWithShape="1">
                <a:blip r:embed="rId4"/>
                <a:srcRect l="34736"/>
                <a:stretch/>
              </p:blipFill>
              <p:spPr>
                <a:xfrm>
                  <a:off x="7742361" y="1097280"/>
                  <a:ext cx="4330488" cy="3931920"/>
                </a:xfrm>
                <a:prstGeom prst="rect">
                  <a:avLst/>
                </a:prstGeom>
              </p:spPr>
            </p:pic>
            <p:pic>
              <p:nvPicPr>
                <p:cNvPr id="10" name="Picture 9">
                  <a:extLst>
                    <a:ext uri="{FF2B5EF4-FFF2-40B4-BE49-F238E27FC236}">
                      <a16:creationId xmlns:a16="http://schemas.microsoft.com/office/drawing/2014/main" id="{A56EBFFC-D84F-11A3-475C-F13D7E2249F0}"/>
                    </a:ext>
                  </a:extLst>
                </p:cNvPr>
                <p:cNvPicPr>
                  <a:picLocks noChangeAspect="1"/>
                </p:cNvPicPr>
                <p:nvPr/>
              </p:nvPicPr>
              <p:blipFill rotWithShape="1">
                <a:blip r:embed="rId4"/>
                <a:srcRect r="83281"/>
                <a:stretch/>
              </p:blipFill>
              <p:spPr>
                <a:xfrm>
                  <a:off x="6653351" y="1097280"/>
                  <a:ext cx="1109330" cy="3931920"/>
                </a:xfrm>
                <a:prstGeom prst="rect">
                  <a:avLst/>
                </a:prstGeom>
              </p:spPr>
            </p:pic>
          </p:grpSp>
          <p:cxnSp>
            <p:nvCxnSpPr>
              <p:cNvPr id="13" name="Straight Connector 12">
                <a:extLst>
                  <a:ext uri="{FF2B5EF4-FFF2-40B4-BE49-F238E27FC236}">
                    <a16:creationId xmlns:a16="http://schemas.microsoft.com/office/drawing/2014/main" id="{A9C08B67-E638-0145-F9A3-FAC5352CE158}"/>
                  </a:ext>
                </a:extLst>
              </p:cNvPr>
              <p:cNvCxnSpPr/>
              <p:nvPr/>
            </p:nvCxnSpPr>
            <p:spPr>
              <a:xfrm>
                <a:off x="6291361" y="2585720"/>
                <a:ext cx="5767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B380474-F481-3F47-CDF8-E55186C08531}"/>
                  </a:ext>
                </a:extLst>
              </p:cNvPr>
              <p:cNvCxnSpPr/>
              <p:nvPr/>
            </p:nvCxnSpPr>
            <p:spPr>
              <a:xfrm>
                <a:off x="6291361" y="2915920"/>
                <a:ext cx="5767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19689E6-03AD-0837-C87A-5B3BF361965D}"/>
                  </a:ext>
                </a:extLst>
              </p:cNvPr>
              <p:cNvSpPr txBox="1"/>
              <p:nvPr/>
            </p:nvSpPr>
            <p:spPr>
              <a:xfrm>
                <a:off x="5491525" y="2457381"/>
                <a:ext cx="728084" cy="276999"/>
              </a:xfrm>
              <a:prstGeom prst="rect">
                <a:avLst/>
              </a:prstGeom>
              <a:noFill/>
            </p:spPr>
            <p:txBody>
              <a:bodyPr wrap="none" rtlCol="0">
                <a:spAutoFit/>
              </a:bodyPr>
              <a:lstStyle/>
              <a:p>
                <a:r>
                  <a:rPr lang="en-US" sz="1200" b="1" i="0" dirty="0">
                    <a:solidFill>
                      <a:srgbClr val="000000"/>
                    </a:solidFill>
                    <a:effectLst/>
                    <a:latin typeface="Montserrat" panose="00000500000000000000" pitchFamily="2" charset="0"/>
                  </a:rPr>
                  <a:t>31-Aug</a:t>
                </a:r>
                <a:endParaRPr lang="en-US" sz="1200" dirty="0"/>
              </a:p>
            </p:txBody>
          </p:sp>
          <p:sp>
            <p:nvSpPr>
              <p:cNvPr id="16" name="TextBox 15">
                <a:extLst>
                  <a:ext uri="{FF2B5EF4-FFF2-40B4-BE49-F238E27FC236}">
                    <a16:creationId xmlns:a16="http://schemas.microsoft.com/office/drawing/2014/main" id="{9AA478DC-8A31-3B56-6B03-D4610240C91A}"/>
                  </a:ext>
                </a:extLst>
              </p:cNvPr>
              <p:cNvSpPr txBox="1"/>
              <p:nvPr/>
            </p:nvSpPr>
            <p:spPr>
              <a:xfrm>
                <a:off x="5587954" y="2777420"/>
                <a:ext cx="606256" cy="276999"/>
              </a:xfrm>
              <a:prstGeom prst="rect">
                <a:avLst/>
              </a:prstGeom>
              <a:noFill/>
            </p:spPr>
            <p:txBody>
              <a:bodyPr wrap="none" rtlCol="0">
                <a:spAutoFit/>
              </a:bodyPr>
              <a:lstStyle/>
              <a:p>
                <a:r>
                  <a:rPr lang="en-US" sz="1200" b="1" i="0" dirty="0">
                    <a:solidFill>
                      <a:srgbClr val="000000"/>
                    </a:solidFill>
                    <a:effectLst/>
                    <a:latin typeface="Montserrat" panose="00000500000000000000" pitchFamily="2" charset="0"/>
                  </a:rPr>
                  <a:t>1-Sep</a:t>
                </a:r>
                <a:endParaRPr lang="en-US" sz="1200" dirty="0"/>
              </a:p>
            </p:txBody>
          </p:sp>
          <p:cxnSp>
            <p:nvCxnSpPr>
              <p:cNvPr id="19" name="Straight Connector 18">
                <a:extLst>
                  <a:ext uri="{FF2B5EF4-FFF2-40B4-BE49-F238E27FC236}">
                    <a16:creationId xmlns:a16="http://schemas.microsoft.com/office/drawing/2014/main" id="{D8C692B9-B110-FA77-D2DE-88DE5A6ABE14}"/>
                  </a:ext>
                </a:extLst>
              </p:cNvPr>
              <p:cNvCxnSpPr/>
              <p:nvPr/>
            </p:nvCxnSpPr>
            <p:spPr>
              <a:xfrm>
                <a:off x="6255124" y="3272630"/>
                <a:ext cx="5767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B019A1-241C-1380-C071-9BA27D1D96A0}"/>
                  </a:ext>
                </a:extLst>
              </p:cNvPr>
              <p:cNvCxnSpPr>
                <a:cxnSpLocks/>
              </p:cNvCxnSpPr>
              <p:nvPr/>
            </p:nvCxnSpPr>
            <p:spPr>
              <a:xfrm>
                <a:off x="6291361" y="3592670"/>
                <a:ext cx="39549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FD9A62A-D3CA-39D5-7935-AB487796EDE4}"/>
                  </a:ext>
                </a:extLst>
              </p:cNvPr>
              <p:cNvSpPr txBox="1"/>
              <p:nvPr/>
            </p:nvSpPr>
            <p:spPr>
              <a:xfrm>
                <a:off x="5502509" y="3097459"/>
                <a:ext cx="704039" cy="276999"/>
              </a:xfrm>
              <a:prstGeom prst="rect">
                <a:avLst/>
              </a:prstGeom>
              <a:noFill/>
            </p:spPr>
            <p:txBody>
              <a:bodyPr wrap="none" rtlCol="0">
                <a:spAutoFit/>
              </a:bodyPr>
              <a:lstStyle/>
              <a:p>
                <a:r>
                  <a:rPr lang="en-US" sz="1200" b="1" i="0" dirty="0">
                    <a:solidFill>
                      <a:srgbClr val="000000"/>
                    </a:solidFill>
                    <a:effectLst/>
                    <a:latin typeface="Montserrat" panose="00000500000000000000" pitchFamily="2" charset="0"/>
                  </a:rPr>
                  <a:t>16-Sep</a:t>
                </a:r>
                <a:endParaRPr lang="en-US" sz="1200" dirty="0"/>
              </a:p>
            </p:txBody>
          </p:sp>
          <p:sp>
            <p:nvSpPr>
              <p:cNvPr id="24" name="TextBox 23">
                <a:extLst>
                  <a:ext uri="{FF2B5EF4-FFF2-40B4-BE49-F238E27FC236}">
                    <a16:creationId xmlns:a16="http://schemas.microsoft.com/office/drawing/2014/main" id="{81917659-48FB-B080-DD2E-D442FCA986C1}"/>
                  </a:ext>
                </a:extLst>
              </p:cNvPr>
              <p:cNvSpPr txBox="1"/>
              <p:nvPr/>
            </p:nvSpPr>
            <p:spPr>
              <a:xfrm>
                <a:off x="7384345" y="3282116"/>
                <a:ext cx="4702024" cy="237075"/>
              </a:xfrm>
              <a:prstGeom prst="rect">
                <a:avLst/>
              </a:prstGeom>
              <a:noFill/>
            </p:spPr>
            <p:txBody>
              <a:bodyPr wrap="none" rtlCol="0">
                <a:spAutoFit/>
              </a:bodyPr>
              <a:lstStyle/>
              <a:p>
                <a:r>
                  <a:rPr lang="en-US" sz="1050" i="0" dirty="0">
                    <a:solidFill>
                      <a:srgbClr val="000000"/>
                    </a:solidFill>
                    <a:effectLst/>
                    <a:latin typeface="Montserrat" panose="00000500000000000000" pitchFamily="2" charset="0"/>
                  </a:rPr>
                  <a:t>and get real-time feedback. You will receive the scores the next week</a:t>
                </a:r>
                <a:endParaRPr lang="en-US" sz="1050" dirty="0"/>
              </a:p>
            </p:txBody>
          </p:sp>
        </p:grpSp>
        <p:sp>
          <p:nvSpPr>
            <p:cNvPr id="27" name="TextBox 26">
              <a:extLst>
                <a:ext uri="{FF2B5EF4-FFF2-40B4-BE49-F238E27FC236}">
                  <a16:creationId xmlns:a16="http://schemas.microsoft.com/office/drawing/2014/main" id="{C77E8139-728C-D64D-A702-F4DBAD676A02}"/>
                </a:ext>
              </a:extLst>
            </p:cNvPr>
            <p:cNvSpPr txBox="1"/>
            <p:nvPr/>
          </p:nvSpPr>
          <p:spPr>
            <a:xfrm>
              <a:off x="8122271" y="2758084"/>
              <a:ext cx="4031873" cy="261610"/>
            </a:xfrm>
            <a:prstGeom prst="rect">
              <a:avLst/>
            </a:prstGeom>
            <a:noFill/>
          </p:spPr>
          <p:txBody>
            <a:bodyPr wrap="none" rtlCol="0">
              <a:spAutoFit/>
            </a:bodyPr>
            <a:lstStyle/>
            <a:p>
              <a:r>
                <a:rPr lang="en-US" sz="1050" dirty="0">
                  <a:solidFill>
                    <a:srgbClr val="000000"/>
                  </a:solidFill>
                  <a:latin typeface="Montserrat" panose="00000500000000000000" pitchFamily="2" charset="0"/>
                </a:rPr>
                <a:t>w</a:t>
              </a:r>
              <a:r>
                <a:rPr lang="en-US" sz="1050" i="0" dirty="0">
                  <a:solidFill>
                    <a:srgbClr val="000000"/>
                  </a:solidFill>
                  <a:effectLst/>
                  <a:latin typeface="Montserrat" panose="00000500000000000000" pitchFamily="2" charset="0"/>
                </a:rPr>
                <a:t>ith an introduction presentation from the committee</a:t>
              </a:r>
              <a:endParaRPr lang="en-US" sz="1050" dirty="0"/>
            </a:p>
          </p:txBody>
        </p:sp>
      </p:grpSp>
    </p:spTree>
    <p:extLst>
      <p:ext uri="{BB962C8B-B14F-4D97-AF65-F5344CB8AC3E}">
        <p14:creationId xmlns:p14="http://schemas.microsoft.com/office/powerpoint/2010/main" val="2114752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1879</Words>
  <Application>Microsoft Office PowerPoint</Application>
  <PresentationFormat>Widescreen</PresentationFormat>
  <Paragraphs>182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Adobe Ming Std L</vt:lpstr>
      <vt:lpstr>Arial</vt:lpstr>
      <vt:lpstr>Calibri</vt:lpstr>
      <vt:lpstr>Calibri Light</vt:lpstr>
      <vt:lpstr>Cambria Math</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Arumugam</dc:creator>
  <cp:lastModifiedBy>Kumar Arumugam</cp:lastModifiedBy>
  <cp:revision>51</cp:revision>
  <dcterms:created xsi:type="dcterms:W3CDTF">2022-08-27T00:21:25Z</dcterms:created>
  <dcterms:modified xsi:type="dcterms:W3CDTF">2022-09-01T23:53:55Z</dcterms:modified>
</cp:coreProperties>
</file>